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256" r:id="rId2"/>
    <p:sldId id="391" r:id="rId3"/>
    <p:sldId id="392" r:id="rId4"/>
    <p:sldId id="393" r:id="rId5"/>
    <p:sldId id="394" r:id="rId6"/>
    <p:sldId id="395" r:id="rId7"/>
    <p:sldId id="396" r:id="rId8"/>
    <p:sldId id="397" r:id="rId9"/>
    <p:sldId id="398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7" r:id="rId19"/>
    <p:sldId id="408" r:id="rId20"/>
    <p:sldId id="317" r:id="rId21"/>
    <p:sldId id="324" r:id="rId22"/>
    <p:sldId id="325" r:id="rId23"/>
    <p:sldId id="326" r:id="rId24"/>
    <p:sldId id="327" r:id="rId25"/>
    <p:sldId id="328" r:id="rId26"/>
    <p:sldId id="329" r:id="rId27"/>
    <p:sldId id="330" r:id="rId28"/>
    <p:sldId id="331" r:id="rId29"/>
    <p:sldId id="332" r:id="rId30"/>
    <p:sldId id="333" r:id="rId31"/>
    <p:sldId id="334" r:id="rId32"/>
    <p:sldId id="335" r:id="rId33"/>
    <p:sldId id="336" r:id="rId34"/>
    <p:sldId id="337" r:id="rId35"/>
    <p:sldId id="387" r:id="rId36"/>
    <p:sldId id="339" r:id="rId37"/>
    <p:sldId id="340" r:id="rId38"/>
    <p:sldId id="341" r:id="rId39"/>
    <p:sldId id="342" r:id="rId40"/>
    <p:sldId id="343" r:id="rId41"/>
    <p:sldId id="344" r:id="rId42"/>
    <p:sldId id="345" r:id="rId43"/>
    <p:sldId id="346" r:id="rId44"/>
    <p:sldId id="347" r:id="rId45"/>
    <p:sldId id="348" r:id="rId46"/>
    <p:sldId id="409" r:id="rId47"/>
    <p:sldId id="410" r:id="rId48"/>
    <p:sldId id="411" r:id="rId49"/>
    <p:sldId id="412" r:id="rId50"/>
    <p:sldId id="413" r:id="rId51"/>
    <p:sldId id="414" r:id="rId52"/>
    <p:sldId id="415" r:id="rId53"/>
    <p:sldId id="416" r:id="rId54"/>
    <p:sldId id="417" r:id="rId55"/>
    <p:sldId id="418" r:id="rId56"/>
    <p:sldId id="419" r:id="rId57"/>
    <p:sldId id="420" r:id="rId58"/>
    <p:sldId id="421" r:id="rId59"/>
    <p:sldId id="422" r:id="rId60"/>
    <p:sldId id="386" r:id="rId61"/>
    <p:sldId id="350" r:id="rId62"/>
    <p:sldId id="351" r:id="rId63"/>
    <p:sldId id="353" r:id="rId64"/>
    <p:sldId id="354" r:id="rId65"/>
    <p:sldId id="355" r:id="rId66"/>
    <p:sldId id="356" r:id="rId67"/>
    <p:sldId id="357" r:id="rId68"/>
    <p:sldId id="359" r:id="rId69"/>
    <p:sldId id="360" r:id="rId70"/>
    <p:sldId id="361" r:id="rId71"/>
    <p:sldId id="385" r:id="rId72"/>
    <p:sldId id="363" r:id="rId73"/>
    <p:sldId id="364" r:id="rId74"/>
    <p:sldId id="388" r:id="rId75"/>
    <p:sldId id="366" r:id="rId76"/>
    <p:sldId id="367" r:id="rId77"/>
    <p:sldId id="368" r:id="rId78"/>
    <p:sldId id="369" r:id="rId79"/>
    <p:sldId id="389" r:id="rId80"/>
    <p:sldId id="372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8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02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883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noProof="0"/>
              <a:t>Click to edit Master text styles</a:t>
            </a:r>
          </a:p>
          <a:p>
            <a:pPr lvl="1"/>
            <a:r>
              <a:rPr lang="ru-RU" altLang="en-US" noProof="0"/>
              <a:t>Second level</a:t>
            </a:r>
          </a:p>
          <a:p>
            <a:pPr lvl="2"/>
            <a:r>
              <a:rPr lang="ru-RU" altLang="en-US" noProof="0"/>
              <a:t>Third level</a:t>
            </a:r>
          </a:p>
          <a:p>
            <a:pPr lvl="3"/>
            <a:r>
              <a:rPr lang="ru-RU" altLang="en-US" noProof="0"/>
              <a:t>Fourth level</a:t>
            </a:r>
          </a:p>
          <a:p>
            <a:pPr lvl="4"/>
            <a:r>
              <a:rPr lang="ru-RU" altLang="en-US" noProof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BEFD4C9-C40A-4BDB-ACDD-D2B7A138CBC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151138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BEFD4C9-C40A-4BDB-ACDD-D2B7A138CBCE}" type="slidenum">
              <a:rPr lang="ru-RU" altLang="en-US" smtClean="0"/>
              <a:pPr>
                <a:defRPr/>
              </a:pPr>
              <a:t>12</a:t>
            </a:fld>
            <a:endParaRPr lang="ru-RU" altLang="en-US"/>
          </a:p>
        </p:txBody>
      </p:sp>
    </p:spTree>
    <p:extLst>
      <p:ext uri="{BB962C8B-B14F-4D97-AF65-F5344CB8AC3E}">
        <p14:creationId xmlns:p14="http://schemas.microsoft.com/office/powerpoint/2010/main" val="286601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67E0D9-507B-4F3B-9733-171516E9B87A}" type="slidenum">
              <a:rPr lang="en-US" altLang="en-US">
                <a:latin typeface="Times New Roman" pitchFamily="18" charset="0"/>
              </a:rPr>
              <a:pPr eaLnBrk="1" hangingPunct="1"/>
              <a:t>31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431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6D7435-F377-4BCA-89A9-79E9B32F445E}" type="slidenum">
              <a:rPr lang="en-US" altLang="en-US">
                <a:latin typeface="Times New Roman" pitchFamily="18" charset="0"/>
              </a:rPr>
              <a:pPr eaLnBrk="1" hangingPunct="1"/>
              <a:t>36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3071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FD2181-EDE2-4224-A08F-39AA782BEDAA}" type="slidenum">
              <a:rPr lang="en-US" altLang="en-US">
                <a:latin typeface="Times New Roman" pitchFamily="18" charset="0"/>
              </a:rPr>
              <a:pPr eaLnBrk="1" hangingPunct="1"/>
              <a:t>40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10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1050925"/>
            <a:ext cx="5940425" cy="11509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7488" y="836613"/>
            <a:ext cx="7162800" cy="1109662"/>
          </a:xfrm>
        </p:spPr>
        <p:txBody>
          <a:bodyPr/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7488" y="1579563"/>
            <a:ext cx="7162800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10526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267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0063" y="1412875"/>
            <a:ext cx="1909762" cy="51133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6013" y="1412875"/>
            <a:ext cx="5581650" cy="5113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3258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F83E6D-C8A6-489D-8DD6-83B06C19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7700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9321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3" y="1989138"/>
            <a:ext cx="3744912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1989138"/>
            <a:ext cx="37465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360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612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42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522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881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7934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14128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989138"/>
            <a:ext cx="764381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Click to edit Master text styles</a:t>
            </a:r>
          </a:p>
          <a:p>
            <a:pPr lvl="1"/>
            <a:r>
              <a:rPr lang="ru-RU" altLang="en-US"/>
              <a:t>Second level</a:t>
            </a:r>
          </a:p>
          <a:p>
            <a:pPr lvl="2"/>
            <a:r>
              <a:rPr lang="ru-RU" altLang="en-US"/>
              <a:t>Third level</a:t>
            </a:r>
          </a:p>
          <a:p>
            <a:pPr lvl="3"/>
            <a:r>
              <a:rPr lang="ru-RU" altLang="en-US"/>
              <a:t>Fourth level</a:t>
            </a:r>
          </a:p>
          <a:p>
            <a:pPr lvl="4"/>
            <a:r>
              <a:rPr lang="ru-RU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w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5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2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7.bin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7.png"/><Relationship Id="rId5" Type="http://schemas.openxmlformats.org/officeDocument/2006/relationships/image" Target="../media/image36.wmf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3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533" y="1196752"/>
            <a:ext cx="7956550" cy="1224136"/>
          </a:xfrm>
          <a:noFill/>
        </p:spPr>
        <p:txBody>
          <a:bodyPr/>
          <a:lstStyle/>
          <a:p>
            <a:pPr eaLnBrk="1" hangingPunct="1"/>
            <a:r>
              <a:rPr lang="en-US" altLang="en-US" sz="2400" b="1" dirty="0">
                <a:latin typeface="Tahoma" charset="0"/>
              </a:rPr>
              <a:t>Using Brain Science to Improve</a:t>
            </a:r>
            <a:br>
              <a:rPr lang="en-US" altLang="en-US" sz="2400" b="1" dirty="0">
                <a:latin typeface="Tahoma" charset="0"/>
              </a:rPr>
            </a:br>
            <a:r>
              <a:rPr lang="en-US" altLang="en-US" sz="2400" b="1" dirty="0">
                <a:latin typeface="Tahoma" charset="0"/>
              </a:rPr>
              <a:t>Study Skills</a:t>
            </a:r>
            <a:br>
              <a:rPr lang="en-US" altLang="en-US" sz="2400" b="1" dirty="0">
                <a:latin typeface="Tahoma" charset="0"/>
              </a:rPr>
            </a:br>
            <a:br>
              <a:rPr lang="en-US" altLang="en-US" sz="2800" b="1" dirty="0">
                <a:latin typeface="Tahoma" charset="0"/>
              </a:rPr>
            </a:br>
            <a:r>
              <a:rPr lang="en-US" altLang="en-US" sz="2800" b="1" dirty="0">
                <a:latin typeface="Tahoma" charset="0"/>
              </a:rPr>
              <a:t>  </a:t>
            </a:r>
            <a:endParaRPr lang="uk-UA" altLang="en-US" sz="2800" b="1" dirty="0">
              <a:latin typeface="Tahoma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" y="1700213"/>
            <a:ext cx="2865438" cy="4333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000"/>
              <a:t>Chapter 6</a:t>
            </a:r>
            <a:endParaRPr lang="uk-UA" alt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276872"/>
            <a:ext cx="6553200" cy="508000"/>
          </a:xfrm>
        </p:spPr>
        <p:txBody>
          <a:bodyPr/>
          <a:lstStyle/>
          <a:p>
            <a:r>
              <a:rPr lang="en-US" dirty="0"/>
              <a:t>Auditory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3284984"/>
            <a:ext cx="7643812" cy="2375966"/>
          </a:xfrm>
        </p:spPr>
        <p:txBody>
          <a:bodyPr/>
          <a:lstStyle/>
          <a:p>
            <a:r>
              <a:rPr lang="en-US" dirty="0"/>
              <a:t>As you are reading, ask questions or say out loud what you think is important.</a:t>
            </a:r>
          </a:p>
          <a:p>
            <a:r>
              <a:rPr lang="en-US" dirty="0"/>
              <a:t>Rehearse or say information verbally.</a:t>
            </a:r>
          </a:p>
          <a:p>
            <a:r>
              <a:rPr lang="en-US" dirty="0"/>
              <a:t>Discuss what you are learning with others.  </a:t>
            </a:r>
          </a:p>
        </p:txBody>
      </p:sp>
    </p:spTree>
    <p:extLst>
      <p:ext uri="{BB962C8B-B14F-4D97-AF65-F5344CB8AC3E}">
        <p14:creationId xmlns:p14="http://schemas.microsoft.com/office/powerpoint/2010/main" val="1344986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3861048"/>
            <a:ext cx="7643812" cy="100811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Reinforce your learning by using a “hands on” approach.  </a:t>
            </a:r>
          </a:p>
        </p:txBody>
      </p:sp>
      <p:pic>
        <p:nvPicPr>
          <p:cNvPr id="119810" name="Picture 2" descr="http://c2workshop.typepad.com/.a/6a00e55002645d8834010536c7acab970c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34" y="-603448"/>
            <a:ext cx="47665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http://img.deseretnews.com/images/article/midres/1083330/10833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791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757" y="2609133"/>
            <a:ext cx="6553200" cy="508000"/>
          </a:xfrm>
        </p:spPr>
        <p:txBody>
          <a:bodyPr/>
          <a:lstStyle/>
          <a:p>
            <a:r>
              <a:rPr lang="en-US" dirty="0"/>
              <a:t>Tactile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84984"/>
            <a:ext cx="7643812" cy="3456384"/>
          </a:xfrm>
        </p:spPr>
        <p:txBody>
          <a:bodyPr/>
          <a:lstStyle/>
          <a:p>
            <a:r>
              <a:rPr lang="en-US" dirty="0"/>
              <a:t>Writing is one of the best tactile learning strategies.</a:t>
            </a:r>
          </a:p>
          <a:p>
            <a:r>
              <a:rPr lang="en-US" dirty="0"/>
              <a:t>Take notes, write a journal, or make an outline.</a:t>
            </a:r>
          </a:p>
          <a:p>
            <a:r>
              <a:rPr lang="en-US" dirty="0"/>
              <a:t>Use real objects to help you learn.  For example, in learning fractions, cut an apple in half.   </a:t>
            </a:r>
          </a:p>
        </p:txBody>
      </p:sp>
      <p:pic>
        <p:nvPicPr>
          <p:cNvPr id="120834" name="Picture 2" descr="http://img.deseretnews.com/images/article/midres/1083330/10833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55"/>
            <a:ext cx="3674839" cy="243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781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2708920"/>
            <a:ext cx="6553200" cy="508000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Kinesthetic: learning through movement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645024"/>
            <a:ext cx="7643812" cy="223224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You don’t forget how to ride a bike, right?</a:t>
            </a:r>
          </a:p>
        </p:txBody>
      </p:sp>
      <p:pic>
        <p:nvPicPr>
          <p:cNvPr id="4" name="Picture 5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57400" cy="236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8098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348880"/>
            <a:ext cx="6553200" cy="508000"/>
          </a:xfrm>
        </p:spPr>
        <p:txBody>
          <a:bodyPr/>
          <a:lstStyle/>
          <a:p>
            <a:r>
              <a:rPr lang="en-US" dirty="0"/>
              <a:t>Kinesthetic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501008"/>
            <a:ext cx="7643812" cy="2303958"/>
          </a:xfrm>
        </p:spPr>
        <p:txBody>
          <a:bodyPr/>
          <a:lstStyle/>
          <a:p>
            <a:r>
              <a:rPr lang="en-US" dirty="0"/>
              <a:t>Move while studying.  Review the important points while on your exercise bike.</a:t>
            </a:r>
          </a:p>
          <a:p>
            <a:r>
              <a:rPr lang="en-US" dirty="0"/>
              <a:t>Study in different locations.</a:t>
            </a:r>
          </a:p>
          <a:p>
            <a:r>
              <a:rPr lang="en-US" dirty="0"/>
              <a:t>Use a study group to teach someone else.  </a:t>
            </a:r>
          </a:p>
        </p:txBody>
      </p:sp>
    </p:spTree>
    <p:extLst>
      <p:ext uri="{BB962C8B-B14F-4D97-AF65-F5344CB8AC3E}">
        <p14:creationId xmlns:p14="http://schemas.microsoft.com/office/powerpoint/2010/main" val="419936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986911"/>
            <a:ext cx="6553200" cy="508000"/>
          </a:xfrm>
        </p:spPr>
        <p:txBody>
          <a:bodyPr/>
          <a:lstStyle/>
          <a:p>
            <a:r>
              <a:rPr lang="en-US" dirty="0"/>
              <a:t>Olfactory: learning by smell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634703"/>
            <a:ext cx="7643812" cy="316835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Smell is strongly associated with memory and learning because it is connected to emotions.  </a:t>
            </a:r>
          </a:p>
          <a:p>
            <a:pPr marL="0" indent="0">
              <a:buNone/>
            </a:pPr>
            <a:r>
              <a:rPr lang="en-US" dirty="0"/>
              <a:t>Can you remember the smell of fresh baked cookies?</a:t>
            </a:r>
          </a:p>
          <a:p>
            <a:pPr marL="0" indent="0">
              <a:buNone/>
            </a:pPr>
            <a:r>
              <a:rPr lang="en-US" dirty="0"/>
              <a:t>Are the commercials correct?  Does your body spray attract the opposite sex?</a:t>
            </a:r>
          </a:p>
        </p:txBody>
      </p:sp>
      <p:pic>
        <p:nvPicPr>
          <p:cNvPr id="120836" name="Picture 4" descr="https://www.sfn.org/~/media/SfN/Images/Press%20Room/BarnesWilson_PR2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" y="0"/>
            <a:ext cx="4455517" cy="297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942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Olfactory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573016"/>
            <a:ext cx="7643812" cy="2376264"/>
          </a:xfrm>
        </p:spPr>
        <p:txBody>
          <a:bodyPr/>
          <a:lstStyle/>
          <a:p>
            <a:r>
              <a:rPr lang="en-US" dirty="0"/>
              <a:t>When creating that visual picture or video, include the sense of smell.</a:t>
            </a:r>
          </a:p>
          <a:p>
            <a:r>
              <a:rPr lang="en-US" dirty="0"/>
              <a:t>Study with a scented candle.</a:t>
            </a:r>
          </a:p>
          <a:p>
            <a:r>
              <a:rPr lang="en-US" dirty="0"/>
              <a:t>Can you think of creative ways to use smell?</a:t>
            </a:r>
          </a:p>
        </p:txBody>
      </p:sp>
    </p:spTree>
    <p:extLst>
      <p:ext uri="{BB962C8B-B14F-4D97-AF65-F5344CB8AC3E}">
        <p14:creationId xmlns:p14="http://schemas.microsoft.com/office/powerpoint/2010/main" val="39000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068960"/>
            <a:ext cx="6553200" cy="508000"/>
          </a:xfrm>
        </p:spPr>
        <p:txBody>
          <a:bodyPr/>
          <a:lstStyle/>
          <a:p>
            <a:r>
              <a:rPr lang="en-US" sz="2800" dirty="0"/>
              <a:t>Gustatory: learning through taste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4149080"/>
            <a:ext cx="7643812" cy="22322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sense of taste stimulates the reward center of the brain which regulates motivation and learning.  </a:t>
            </a:r>
          </a:p>
        </p:txBody>
      </p:sp>
      <p:pic>
        <p:nvPicPr>
          <p:cNvPr id="121858" name="Picture 2" descr="http://psychcentral.com/lib/wp-content/uploads/2011/09/development-food-preferen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20280" cy="269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45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492896"/>
            <a:ext cx="6553200" cy="508000"/>
          </a:xfrm>
        </p:spPr>
        <p:txBody>
          <a:bodyPr/>
          <a:lstStyle/>
          <a:p>
            <a:r>
              <a:rPr lang="en-US" dirty="0"/>
              <a:t>Gustatory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068960"/>
            <a:ext cx="7643812" cy="3240062"/>
          </a:xfrm>
        </p:spPr>
        <p:txBody>
          <a:bodyPr/>
          <a:lstStyle/>
          <a:p>
            <a:r>
              <a:rPr lang="en-US" dirty="0"/>
              <a:t>Chew gum while studying</a:t>
            </a:r>
          </a:p>
          <a:p>
            <a:r>
              <a:rPr lang="en-US" dirty="0"/>
              <a:t>Occasionally enjoy your favorite piece of candy while learning something difficult.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bg2"/>
                </a:solidFill>
              </a:rPr>
              <a:t>Caution</a:t>
            </a:r>
            <a:r>
              <a:rPr lang="en-US" dirty="0"/>
              <a:t>: Use this technique in moderation so you don’t gain weight.  </a:t>
            </a:r>
          </a:p>
        </p:txBody>
      </p:sp>
    </p:spTree>
    <p:extLst>
      <p:ext uri="{BB962C8B-B14F-4D97-AF65-F5344CB8AC3E}">
        <p14:creationId xmlns:p14="http://schemas.microsoft.com/office/powerpoint/2010/main" val="5236035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Use all of your senses to remember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501008"/>
            <a:ext cx="7643812" cy="3096344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For example, when learning Spanish, motivate yourself to learn by watching travel videos, listen to the words and say them out loud, make a visual picture of the words you are trying to remember, imagine the smell of Mexican food, eat some salsa and chips, and if possible, travel to a Spanish speaking country to practice the language.  Review vocabulary while on your exercise bike.  Study in different locations.  </a:t>
            </a:r>
          </a:p>
        </p:txBody>
      </p:sp>
    </p:spTree>
    <p:extLst>
      <p:ext uri="{BB962C8B-B14F-4D97-AF65-F5344CB8AC3E}">
        <p14:creationId xmlns:p14="http://schemas.microsoft.com/office/powerpoint/2010/main" val="463469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56992"/>
            <a:ext cx="6553200" cy="508000"/>
          </a:xfrm>
        </p:spPr>
        <p:txBody>
          <a:bodyPr/>
          <a:lstStyle/>
          <a:p>
            <a:r>
              <a:rPr lang="en-US" dirty="0"/>
              <a:t>Brain Science and Practical Learning Strategies</a:t>
            </a:r>
          </a:p>
        </p:txBody>
      </p:sp>
    </p:spTree>
    <p:extLst>
      <p:ext uri="{BB962C8B-B14F-4D97-AF65-F5344CB8AC3E}">
        <p14:creationId xmlns:p14="http://schemas.microsoft.com/office/powerpoint/2010/main" val="1646177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Remember</a:t>
            </a:r>
          </a:p>
        </p:txBody>
      </p:sp>
      <p:pic>
        <p:nvPicPr>
          <p:cNvPr id="6349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944813"/>
            <a:ext cx="5580063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2845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600"/>
              <a:t>SQ4R</a:t>
            </a:r>
            <a:br>
              <a:rPr lang="en-US" altLang="en-US" sz="6600"/>
            </a:br>
            <a:r>
              <a:rPr lang="en-US" altLang="en-US" sz="6600"/>
              <a:t>A shortcut to college reading</a:t>
            </a:r>
          </a:p>
        </p:txBody>
      </p:sp>
      <p:graphicFrame>
        <p:nvGraphicFramePr>
          <p:cNvPr id="254979" name="Object 3"/>
          <p:cNvGraphicFramePr>
            <a:graphicFrameLocks noChangeAspect="1"/>
          </p:cNvGraphicFramePr>
          <p:nvPr/>
        </p:nvGraphicFramePr>
        <p:xfrm>
          <a:off x="7164388" y="4627563"/>
          <a:ext cx="1384300" cy="203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lip" r:id="rId4" imgW="2247900" imgH="3306763" progId="MS_ClipArt_Gallery.2">
                  <p:embed/>
                </p:oleObj>
              </mc:Choice>
              <mc:Fallback>
                <p:oleObj name="Clip" r:id="rId4" imgW="2247900" imgH="3306763" progId="MS_ClipArt_Gallery.2">
                  <p:embed/>
                  <p:pic>
                    <p:nvPicPr>
                      <p:cNvPr id="25497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388" y="4627563"/>
                        <a:ext cx="1384300" cy="2036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7163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Read once</a:t>
            </a:r>
            <a:br>
              <a:rPr lang="en-US" altLang="en-US" sz="6000"/>
            </a:br>
            <a:r>
              <a:rPr lang="en-US" altLang="en-US" sz="5400"/>
              <a:t>Instead of </a:t>
            </a:r>
            <a:r>
              <a:rPr lang="en-US" altLang="en-US" sz="5400">
                <a:solidFill>
                  <a:srgbClr val="C00000"/>
                </a:solidFill>
              </a:rPr>
              <a:t>Re-reading.</a:t>
            </a:r>
            <a:br>
              <a:rPr lang="en-US" altLang="en-US" sz="6000">
                <a:solidFill>
                  <a:srgbClr val="66FF33"/>
                </a:solidFill>
              </a:rPr>
            </a:br>
            <a:br>
              <a:rPr lang="en-US" altLang="en-US" sz="6000">
                <a:solidFill>
                  <a:srgbClr val="66FF33"/>
                </a:solidFill>
              </a:rPr>
            </a:br>
            <a:r>
              <a:rPr lang="en-US" altLang="en-US" sz="6000"/>
              <a:t>Recite for memory improvement.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43058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1</a:t>
            </a:r>
            <a:br>
              <a:rPr lang="en-US" altLang="en-US" sz="6000"/>
            </a:br>
            <a:br>
              <a:rPr lang="en-US" altLang="en-US" sz="6000"/>
            </a:br>
            <a:r>
              <a:rPr lang="en-US" altLang="en-US" sz="6000"/>
              <a:t>Survey</a:t>
            </a:r>
            <a:br>
              <a:rPr lang="en-US" altLang="en-US" sz="6000"/>
            </a:br>
            <a:r>
              <a:rPr lang="en-US" altLang="en-US" sz="6000"/>
              <a:t>Question</a:t>
            </a:r>
          </a:p>
        </p:txBody>
      </p:sp>
      <p:sp>
        <p:nvSpPr>
          <p:cNvPr id="257027" name="Text Box 3"/>
          <p:cNvSpPr txBox="1">
            <a:spLocks noChangeArrowheads="1"/>
          </p:cNvSpPr>
          <p:nvPr/>
        </p:nvSpPr>
        <p:spPr bwMode="auto">
          <a:xfrm>
            <a:off x="5508625" y="5157788"/>
            <a:ext cx="2749550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8000" dirty="0">
                <a:solidFill>
                  <a:srgbClr val="C00000"/>
                </a:solidFill>
                <a:latin typeface="+mn-lt"/>
              </a:rPr>
              <a:t>FAST</a:t>
            </a:r>
            <a:endParaRPr lang="en-US" altLang="en-US" sz="6000" dirty="0">
              <a:solidFill>
                <a:srgbClr val="C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7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Why?</a:t>
            </a:r>
          </a:p>
        </p:txBody>
      </p:sp>
      <p:sp>
        <p:nvSpPr>
          <p:cNvPr id="258051" name="Text Box 3"/>
          <p:cNvSpPr txBox="1">
            <a:spLocks noChangeArrowheads="1"/>
          </p:cNvSpPr>
          <p:nvPr/>
        </p:nvSpPr>
        <p:spPr bwMode="auto">
          <a:xfrm>
            <a:off x="827088" y="3716338"/>
            <a:ext cx="78311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800"/>
              <a:t>Beginning of speed reading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800"/>
              <a:t>Improves comprehension</a:t>
            </a:r>
            <a:endParaRPr lang="en-US" altLang="en-US" sz="4800">
              <a:solidFill>
                <a:srgbClr val="FAFD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7475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4213" y="3429000"/>
            <a:ext cx="7772400" cy="2900363"/>
          </a:xfrm>
        </p:spPr>
        <p:txBody>
          <a:bodyPr/>
          <a:lstStyle/>
          <a:p>
            <a:pPr eaLnBrk="1" hangingPunct="1"/>
            <a:r>
              <a:rPr lang="en-US" altLang="en-US"/>
              <a:t>Quickly look over the chapter.</a:t>
            </a:r>
          </a:p>
          <a:p>
            <a:pPr eaLnBrk="1" hangingPunct="1"/>
            <a:r>
              <a:rPr lang="en-US" altLang="en-US"/>
              <a:t>Turn the subtitles into questions.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242088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Survey</a:t>
            </a:r>
          </a:p>
        </p:txBody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3140968"/>
            <a:ext cx="7643812" cy="2951162"/>
          </a:xfrm>
        </p:spPr>
        <p:txBody>
          <a:bodyPr/>
          <a:lstStyle/>
          <a:p>
            <a:pPr eaLnBrk="1" hangingPunct="1"/>
            <a:r>
              <a:rPr lang="en-US" altLang="en-US" dirty="0"/>
              <a:t>See the big picture.</a:t>
            </a:r>
          </a:p>
          <a:p>
            <a:pPr eaLnBrk="1" hangingPunct="1"/>
            <a:r>
              <a:rPr lang="en-US" altLang="en-US" dirty="0"/>
              <a:t>Ease into studying.</a:t>
            </a:r>
          </a:p>
          <a:p>
            <a:pPr eaLnBrk="1" hangingPunct="1"/>
            <a:r>
              <a:rPr lang="en-US" altLang="en-US" dirty="0"/>
              <a:t>Warm up.</a:t>
            </a:r>
          </a:p>
          <a:p>
            <a:pPr eaLnBrk="1" hangingPunct="1"/>
            <a:r>
              <a:rPr lang="en-US" altLang="en-US" dirty="0"/>
              <a:t>Create a basic background.</a:t>
            </a:r>
          </a:p>
          <a:p>
            <a:pPr eaLnBrk="1" hangingPunct="1"/>
            <a:r>
              <a:rPr lang="en-US" altLang="en-US" dirty="0"/>
              <a:t>Get started.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 autoUpdateAnimBg="0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Question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08" y="3055938"/>
            <a:ext cx="7643813" cy="2735262"/>
          </a:xfrm>
        </p:spPr>
        <p:txBody>
          <a:bodyPr/>
          <a:lstStyle/>
          <a:p>
            <a:pPr eaLnBrk="1" hangingPunct="1"/>
            <a:r>
              <a:rPr lang="en-US" altLang="en-US" dirty="0"/>
              <a:t>Read to find answers</a:t>
            </a:r>
          </a:p>
          <a:p>
            <a:pPr eaLnBrk="1" hangingPunct="1"/>
            <a:r>
              <a:rPr lang="en-US" altLang="en-US" dirty="0"/>
              <a:t>Improves reading comprehension</a:t>
            </a:r>
          </a:p>
          <a:p>
            <a:pPr eaLnBrk="1" hangingPunct="1"/>
            <a:r>
              <a:rPr lang="en-US" altLang="en-US" dirty="0"/>
              <a:t>Forces you to concentrate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61124" name="Text Box 4"/>
          <p:cNvSpPr txBox="1">
            <a:spLocks noChangeArrowheads="1"/>
          </p:cNvSpPr>
          <p:nvPr/>
        </p:nvSpPr>
        <p:spPr bwMode="auto">
          <a:xfrm>
            <a:off x="7092950" y="5013325"/>
            <a:ext cx="153987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9600">
                <a:solidFill>
                  <a:srgbClr val="C00000"/>
                </a:solidFill>
              </a:rPr>
              <a:t>??</a:t>
            </a:r>
            <a:endParaRPr lang="en-US" altLang="en-US" sz="72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1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 autoUpdateAnimBg="0" advAuto="0"/>
      <p:bldP spid="26112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7082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Keeps you awake</a:t>
            </a:r>
          </a:p>
        </p:txBody>
      </p:sp>
      <p:graphicFrame>
        <p:nvGraphicFramePr>
          <p:cNvPr id="262147" name="Object 3"/>
          <p:cNvGraphicFramePr>
            <a:graphicFrameLocks noChangeAspect="1"/>
          </p:cNvGraphicFramePr>
          <p:nvPr/>
        </p:nvGraphicFramePr>
        <p:xfrm>
          <a:off x="3563938" y="4365625"/>
          <a:ext cx="2028825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lip" r:id="rId4" imgW="1039673" imgH="1139342" progId="MS_ClipArt_Gallery.2">
                  <p:embed/>
                </p:oleObj>
              </mc:Choice>
              <mc:Fallback>
                <p:oleObj name="Clip" r:id="rId4" imgW="1039673" imgH="1139342" progId="MS_ClipArt_Gallery.2">
                  <p:embed/>
                  <p:pic>
                    <p:nvPicPr>
                      <p:cNvPr id="26214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4365625"/>
                        <a:ext cx="2028825" cy="2301875"/>
                      </a:xfrm>
                      <a:prstGeom prst="rect">
                        <a:avLst/>
                      </a:prstGeom>
                      <a:solidFill>
                        <a:srgbClr val="FAFD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42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Become an Active Reader</a:t>
            </a:r>
          </a:p>
        </p:txBody>
      </p:sp>
      <p:pic>
        <p:nvPicPr>
          <p:cNvPr id="78870" name="Picture 22" descr="C:\Users\Marsha\Pictures\Textbook, 6thEd2\Chapter 07R\shutterstock_946268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692" y="3284984"/>
            <a:ext cx="2213992" cy="332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284984"/>
            <a:ext cx="6553200" cy="508000"/>
          </a:xfrm>
        </p:spPr>
        <p:txBody>
          <a:bodyPr/>
          <a:lstStyle/>
          <a:p>
            <a:r>
              <a:rPr lang="en-US" dirty="0"/>
              <a:t>New discoveries are disproving traditional theories: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437112"/>
            <a:ext cx="7643812" cy="2232248"/>
          </a:xfrm>
        </p:spPr>
        <p:txBody>
          <a:bodyPr/>
          <a:lstStyle/>
          <a:p>
            <a:r>
              <a:rPr lang="en-US" dirty="0"/>
              <a:t>Learning styles</a:t>
            </a:r>
          </a:p>
          <a:p>
            <a:r>
              <a:rPr lang="en-US" dirty="0"/>
              <a:t>Left or right brain theories</a:t>
            </a:r>
          </a:p>
        </p:txBody>
      </p:sp>
    </p:spTree>
    <p:extLst>
      <p:ext uri="{BB962C8B-B14F-4D97-AF65-F5344CB8AC3E}">
        <p14:creationId xmlns:p14="http://schemas.microsoft.com/office/powerpoint/2010/main" val="11564734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6368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Exercise: Surveying and Questioning a Chapter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2</a:t>
            </a:r>
          </a:p>
        </p:txBody>
      </p:sp>
      <p:sp>
        <p:nvSpPr>
          <p:cNvPr id="264195" name="Text Box 3"/>
          <p:cNvSpPr txBox="1">
            <a:spLocks noChangeArrowheads="1"/>
          </p:cNvSpPr>
          <p:nvPr/>
        </p:nvSpPr>
        <p:spPr bwMode="auto">
          <a:xfrm>
            <a:off x="1162050" y="3500438"/>
            <a:ext cx="234473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Recite</a:t>
            </a:r>
            <a:endParaRPr lang="en-US" altLang="en-US" sz="6000">
              <a:solidFill>
                <a:srgbClr val="FAFD00"/>
              </a:solidFill>
            </a:endParaRPr>
          </a:p>
        </p:txBody>
      </p:sp>
      <p:sp>
        <p:nvSpPr>
          <p:cNvPr id="264196" name="Text Box 4"/>
          <p:cNvSpPr txBox="1">
            <a:spLocks noChangeArrowheads="1"/>
          </p:cNvSpPr>
          <p:nvPr/>
        </p:nvSpPr>
        <p:spPr bwMode="auto">
          <a:xfrm>
            <a:off x="4344988" y="3500438"/>
            <a:ext cx="2427287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SLOW</a:t>
            </a:r>
          </a:p>
        </p:txBody>
      </p:sp>
      <p:sp>
        <p:nvSpPr>
          <p:cNvPr id="264197" name="Text Box 5"/>
          <p:cNvSpPr txBox="1">
            <a:spLocks noChangeArrowheads="1"/>
          </p:cNvSpPr>
          <p:nvPr/>
        </p:nvSpPr>
        <p:spPr bwMode="auto">
          <a:xfrm>
            <a:off x="4648200" y="5229225"/>
            <a:ext cx="21304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4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64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5" grpId="0" autoUpdateAnimBg="0"/>
      <p:bldP spid="264196" grpId="0" autoUpdateAnimBg="0"/>
      <p:bldP spid="264197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997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This step is most important for  </a:t>
            </a:r>
            <a:br>
              <a:rPr lang="en-US" altLang="en-US"/>
            </a:br>
            <a:br>
              <a:rPr lang="en-US" altLang="en-US"/>
            </a:br>
            <a:r>
              <a:rPr lang="en-US" altLang="en-US" sz="6600"/>
              <a:t>Memory</a:t>
            </a:r>
            <a:endParaRPr lang="en-US" altLang="en-US"/>
          </a:p>
        </p:txBody>
      </p:sp>
      <p:graphicFrame>
        <p:nvGraphicFramePr>
          <p:cNvPr id="81923" name="Object 0"/>
          <p:cNvGraphicFramePr>
            <a:graphicFrameLocks noChangeAspect="1"/>
          </p:cNvGraphicFramePr>
          <p:nvPr/>
        </p:nvGraphicFramePr>
        <p:xfrm>
          <a:off x="6084888" y="4005263"/>
          <a:ext cx="23622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lip" r:id="rId3" imgW="882396" imgH="882396" progId="MS_ClipArt_Gallery.2">
                  <p:embed/>
                </p:oleObj>
              </mc:Choice>
              <mc:Fallback>
                <p:oleObj name="Clip" r:id="rId3" imgW="882396" imgH="882396" progId="MS_ClipArt_Gallery.2">
                  <p:embed/>
                  <p:pic>
                    <p:nvPicPr>
                      <p:cNvPr id="81923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4005263"/>
                        <a:ext cx="2362200" cy="2286000"/>
                      </a:xfrm>
                      <a:prstGeom prst="rect">
                        <a:avLst/>
                      </a:prstGeom>
                      <a:solidFill>
                        <a:srgbClr val="EAEC5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2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How?</a:t>
            </a:r>
          </a:p>
        </p:txBody>
      </p:sp>
      <p:sp>
        <p:nvSpPr>
          <p:cNvPr id="82947" name="Text Box 3"/>
          <p:cNvSpPr txBox="1">
            <a:spLocks noChangeArrowheads="1"/>
          </p:cNvSpPr>
          <p:nvPr/>
        </p:nvSpPr>
        <p:spPr bwMode="auto">
          <a:xfrm>
            <a:off x="914400" y="3141663"/>
            <a:ext cx="6427788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Read to identify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the topic sentence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000"/>
              <a:t>or main idea.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278092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Underline or highlight the idea if it is important.</a:t>
            </a:r>
          </a:p>
        </p:txBody>
      </p:sp>
      <p:graphicFrame>
        <p:nvGraphicFramePr>
          <p:cNvPr id="83971" name="Object 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93676"/>
              </p:ext>
            </p:extLst>
          </p:nvPr>
        </p:nvGraphicFramePr>
        <p:xfrm>
          <a:off x="2915816" y="4005064"/>
          <a:ext cx="2120826" cy="2268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lip" r:id="rId3" imgW="4579545" imgH="4896416" progId="MS_ClipArt_Gallery.2">
                  <p:embed/>
                </p:oleObj>
              </mc:Choice>
              <mc:Fallback>
                <p:oleObj name="Clip" r:id="rId3" imgW="4579545" imgH="4896416" progId="MS_ClipArt_Gallery.2">
                  <p:embed/>
                  <p:pic>
                    <p:nvPicPr>
                      <p:cNvPr id="83971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4005064"/>
                        <a:ext cx="2120826" cy="2268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When reading is tough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63713" y="1412875"/>
            <a:ext cx="7129462" cy="561657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200" dirty="0"/>
              <a:t>Read it again.</a:t>
            </a:r>
          </a:p>
          <a:p>
            <a:pPr eaLnBrk="1" hangingPunct="1">
              <a:defRPr/>
            </a:pPr>
            <a:r>
              <a:rPr lang="en-US" altLang="en-US" sz="3200" dirty="0"/>
              <a:t>Look up new words.</a:t>
            </a:r>
          </a:p>
          <a:p>
            <a:pPr eaLnBrk="1" hangingPunct="1">
              <a:defRPr/>
            </a:pPr>
            <a:r>
              <a:rPr lang="en-US" altLang="en-US" sz="3200" dirty="0"/>
              <a:t>Read it aloud.</a:t>
            </a:r>
          </a:p>
          <a:p>
            <a:pPr eaLnBrk="1" hangingPunct="1">
              <a:defRPr/>
            </a:pPr>
            <a:r>
              <a:rPr lang="en-US" altLang="en-US" sz="3200" dirty="0"/>
              <a:t>Ask the instructor.</a:t>
            </a:r>
          </a:p>
          <a:p>
            <a:pPr eaLnBrk="1" hangingPunct="1">
              <a:defRPr/>
            </a:pPr>
            <a:r>
              <a:rPr lang="en-US" altLang="en-US" sz="3200" dirty="0"/>
              <a:t>Stand up and read.</a:t>
            </a:r>
          </a:p>
          <a:p>
            <a:pPr eaLnBrk="1" hangingPunct="1">
              <a:defRPr/>
            </a:pPr>
            <a:r>
              <a:rPr lang="en-US" altLang="en-US" sz="3200" dirty="0"/>
              <a:t>Use tutoring.</a:t>
            </a:r>
          </a:p>
          <a:p>
            <a:pPr eaLnBrk="1" hangingPunct="1">
              <a:defRPr/>
            </a:pPr>
            <a:r>
              <a:rPr lang="en-US" altLang="en-US" sz="3200" dirty="0"/>
              <a:t>Pretend you understand.</a:t>
            </a:r>
          </a:p>
          <a:p>
            <a:pPr eaLnBrk="1" hangingPunct="1">
              <a:defRPr/>
            </a:pPr>
            <a:r>
              <a:rPr lang="en-US" altLang="en-US" sz="3200" dirty="0"/>
              <a:t>Take a break and come back later.</a:t>
            </a:r>
          </a:p>
          <a:p>
            <a:pPr marL="0" indent="0" eaLnBrk="1" hangingPunct="1">
              <a:buFontTx/>
              <a:buNone/>
              <a:defRPr/>
            </a:pPr>
            <a:endParaRPr lang="en-US" altLang="en-US" dirty="0"/>
          </a:p>
        </p:txBody>
      </p:sp>
      <p:pic>
        <p:nvPicPr>
          <p:cNvPr id="8499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950913"/>
            <a:ext cx="2808288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5084763"/>
            <a:ext cx="7772400" cy="1143000"/>
          </a:xfrm>
          <a:noFill/>
        </p:spPr>
        <p:txBody>
          <a:bodyPr lIns="90488" tIns="44450" rIns="90488" bIns="44450" anchor="t"/>
          <a:lstStyle/>
          <a:p>
            <a:pPr algn="ctr" eaLnBrk="1" hangingPunct="1"/>
            <a:r>
              <a:rPr lang="en-US" altLang="en-US"/>
              <a:t>Use 3X5 cards to learn new words.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699792" y="2708921"/>
            <a:ext cx="3168352" cy="1809930"/>
          </a:xfrm>
          <a:prstGeom prst="rect">
            <a:avLst/>
          </a:prstGeom>
          <a:solidFill>
            <a:srgbClr val="FCFCF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CECECE"/>
            </a:outerShdw>
          </a:effec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</a:pPr>
            <a:r>
              <a:rPr lang="en-US" altLang="en-US" b="1" dirty="0">
                <a:solidFill>
                  <a:srgbClr val="A50021"/>
                </a:solidFill>
                <a:latin typeface="Book Antiqua" pitchFamily="18" charset="0"/>
              </a:rPr>
              <a:t>           </a:t>
            </a:r>
            <a:r>
              <a:rPr lang="en-US" altLang="en-US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3x5 card</a:t>
            </a:r>
            <a:endParaRPr lang="en-US" altLang="en-US" b="1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5654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Recite</a:t>
            </a:r>
            <a:endParaRPr lang="en-US" altLang="en-US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3284538"/>
            <a:ext cx="7643812" cy="3024187"/>
          </a:xfrm>
        </p:spPr>
        <p:txBody>
          <a:bodyPr/>
          <a:lstStyle/>
          <a:p>
            <a:pPr eaLnBrk="1" hangingPunct="1"/>
            <a:r>
              <a:rPr lang="en-US" altLang="en-US"/>
              <a:t>Most powerful memory technique</a:t>
            </a:r>
          </a:p>
          <a:p>
            <a:pPr eaLnBrk="1" hangingPunct="1"/>
            <a:r>
              <a:rPr lang="en-US" altLang="en-US"/>
              <a:t>Converts information from short term to long term memory</a:t>
            </a:r>
          </a:p>
          <a:p>
            <a:pPr eaLnBrk="1" hangingPunct="1"/>
            <a:r>
              <a:rPr lang="en-US" altLang="en-US"/>
              <a:t>Keeps you alert</a:t>
            </a:r>
          </a:p>
        </p:txBody>
      </p:sp>
      <p:sp>
        <p:nvSpPr>
          <p:cNvPr id="273412" name="Text Box 4"/>
          <p:cNvSpPr txBox="1">
            <a:spLocks noChangeArrowheads="1"/>
          </p:cNvSpPr>
          <p:nvPr/>
        </p:nvSpPr>
        <p:spPr bwMode="auto">
          <a:xfrm>
            <a:off x="5364163" y="4365625"/>
            <a:ext cx="23018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6600" dirty="0">
                <a:solidFill>
                  <a:srgbClr val="C00000"/>
                </a:solidFill>
                <a:latin typeface="+mn-lt"/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73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 autoUpdateAnimBg="0"/>
      <p:bldP spid="273411" grpId="0" build="p" autoUpdateAnimBg="0" advAuto="0"/>
      <p:bldP spid="273412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Step 3</a:t>
            </a:r>
          </a:p>
        </p:txBody>
      </p:sp>
      <p:sp>
        <p:nvSpPr>
          <p:cNvPr id="274435" name="Text Box 3"/>
          <p:cNvSpPr txBox="1">
            <a:spLocks noChangeArrowheads="1"/>
          </p:cNvSpPr>
          <p:nvPr/>
        </p:nvSpPr>
        <p:spPr bwMode="auto">
          <a:xfrm>
            <a:off x="1476375" y="3213100"/>
            <a:ext cx="4587875" cy="313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Review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66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Reflect</a:t>
            </a:r>
            <a:endParaRPr lang="en-US" altLang="en-US" sz="6600">
              <a:solidFill>
                <a:srgbClr val="FAFD00"/>
              </a:solidFill>
            </a:endParaRPr>
          </a:p>
        </p:txBody>
      </p:sp>
      <p:sp>
        <p:nvSpPr>
          <p:cNvPr id="274436" name="Text Box 4"/>
          <p:cNvSpPr txBox="1">
            <a:spLocks noChangeArrowheads="1"/>
          </p:cNvSpPr>
          <p:nvPr/>
        </p:nvSpPr>
        <p:spPr bwMode="auto">
          <a:xfrm>
            <a:off x="5292725" y="3978275"/>
            <a:ext cx="24923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200">
                <a:solidFill>
                  <a:srgbClr val="C00000"/>
                </a:solidFill>
              </a:rPr>
              <a:t>FAST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4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" fill="hold"/>
                                        <p:tgtEl>
                                          <p:spTgt spid="274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4" grpId="0" autoUpdateAnimBg="0"/>
      <p:bldP spid="274435" grpId="0" autoUpdateAnimBg="0"/>
      <p:bldP spid="274436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933450" y="26368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5400"/>
              <a:t>Why?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933450" y="3289300"/>
            <a:ext cx="78867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6600"/>
              <a:t>Reinforces memory</a:t>
            </a:r>
            <a:endParaRPr lang="en-US" altLang="en-US" sz="6600">
              <a:solidFill>
                <a:srgbClr val="FAFD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924944"/>
            <a:ext cx="6553200" cy="508000"/>
          </a:xfrm>
        </p:spPr>
        <p:txBody>
          <a:bodyPr/>
          <a:lstStyle/>
          <a:p>
            <a:r>
              <a:rPr lang="en-US" dirty="0"/>
              <a:t>What’s New?</a:t>
            </a:r>
          </a:p>
        </p:txBody>
      </p:sp>
    </p:spTree>
    <p:extLst>
      <p:ext uri="{BB962C8B-B14F-4D97-AF65-F5344CB8AC3E}">
        <p14:creationId xmlns:p14="http://schemas.microsoft.com/office/powerpoint/2010/main" val="37904149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/>
              <a:t>When?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611188" y="5229225"/>
            <a:ext cx="65976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Most of the forgetting occurs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C00000"/>
                </a:solidFill>
              </a:rPr>
              <a:t>in the first 20 minutes.</a:t>
            </a:r>
            <a:endParaRPr lang="en-US" altLang="en-US" sz="540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498" y="2161671"/>
            <a:ext cx="3054252" cy="3054252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4800"/>
              <a:t>How to Review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3357563"/>
            <a:ext cx="7643812" cy="3095625"/>
          </a:xfrm>
        </p:spPr>
        <p:txBody>
          <a:bodyPr/>
          <a:lstStyle/>
          <a:p>
            <a:pPr eaLnBrk="1" hangingPunct="1"/>
            <a:r>
              <a:rPr lang="en-US" altLang="en-US"/>
              <a:t>After each main section, review the main points.</a:t>
            </a:r>
          </a:p>
          <a:p>
            <a:pPr eaLnBrk="1" hangingPunct="1"/>
            <a:r>
              <a:rPr lang="en-US" altLang="en-US"/>
              <a:t>At the end of the chapter, quickly review the main points one more time.</a:t>
            </a:r>
          </a:p>
          <a:p>
            <a:pPr eaLnBrk="1" hangingPunct="1"/>
            <a:r>
              <a:rPr lang="en-US" altLang="en-US"/>
              <a:t>Do your review quickly.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8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8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build="p" autoUpdateAnimBg="0" advAuto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3495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Reflection is the creative step.</a:t>
            </a:r>
          </a:p>
        </p:txBody>
      </p:sp>
      <p:pic>
        <p:nvPicPr>
          <p:cNvPr id="92192" name="Picture 32" descr="https://philosophyofleadership.files.wordpress.com/2012/10/critical-thin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24058"/>
            <a:ext cx="5115483" cy="227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981470" y="2564904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sz="6000" dirty="0"/>
              <a:t>Reflection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3960" y="3383442"/>
            <a:ext cx="7643812" cy="3455987"/>
          </a:xfrm>
        </p:spPr>
        <p:txBody>
          <a:bodyPr/>
          <a:lstStyle/>
          <a:p>
            <a:pPr eaLnBrk="1" hangingPunct="1"/>
            <a:r>
              <a:rPr lang="en-US" altLang="en-US" dirty="0"/>
              <a:t>How can I use this?</a:t>
            </a:r>
          </a:p>
          <a:p>
            <a:pPr eaLnBrk="1" hangingPunct="1"/>
            <a:r>
              <a:rPr lang="en-US" altLang="en-US" dirty="0"/>
              <a:t>What is important?</a:t>
            </a:r>
          </a:p>
          <a:p>
            <a:pPr eaLnBrk="1" hangingPunct="1"/>
            <a:r>
              <a:rPr lang="en-US" altLang="en-US" dirty="0"/>
              <a:t>How does it relate?</a:t>
            </a:r>
          </a:p>
          <a:p>
            <a:pPr eaLnBrk="1" hangingPunct="1"/>
            <a:r>
              <a:rPr lang="en-US" altLang="en-US" dirty="0"/>
              <a:t>How can I use it</a:t>
            </a:r>
          </a:p>
          <a:p>
            <a:pPr eaLnBrk="1" hangingPunct="1">
              <a:buFont typeface="Monotype Sorts" pitchFamily="2" charset="2"/>
              <a:buNone/>
            </a:pPr>
            <a:r>
              <a:rPr lang="en-US" altLang="en-US" dirty="0"/>
              <a:t>   in my career?</a:t>
            </a:r>
          </a:p>
          <a:p>
            <a:pPr eaLnBrk="1" hangingPunct="1"/>
            <a:r>
              <a:rPr lang="en-US" altLang="en-US" dirty="0"/>
              <a:t>Is it true?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613" y="1460622"/>
            <a:ext cx="3594100" cy="538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0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0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0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0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306896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A step beyond memorization is</a:t>
            </a:r>
            <a:br>
              <a:rPr lang="en-US" altLang="en-US" dirty="0"/>
            </a:br>
            <a:br>
              <a:rPr lang="en-US" altLang="en-US" dirty="0"/>
            </a:br>
            <a:r>
              <a:rPr lang="en-US" altLang="en-US" sz="6000" dirty="0"/>
              <a:t>Wisdom</a:t>
            </a:r>
            <a:br>
              <a:rPr lang="en-US" altLang="en-US" dirty="0"/>
            </a:br>
            <a:endParaRPr lang="en-US" altLang="en-US" dirty="0"/>
          </a:p>
        </p:txBody>
      </p:sp>
      <p:graphicFrame>
        <p:nvGraphicFramePr>
          <p:cNvPr id="325632" name="Object 0"/>
          <p:cNvGraphicFramePr>
            <a:graphicFrameLocks noChangeAspect="1"/>
          </p:cNvGraphicFramePr>
          <p:nvPr/>
        </p:nvGraphicFramePr>
        <p:xfrm>
          <a:off x="5508625" y="3933825"/>
          <a:ext cx="2855913" cy="214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lip" r:id="rId4" imgW="1139342" imgH="940918" progId="MS_ClipArt_Gallery.2">
                  <p:embed/>
                </p:oleObj>
              </mc:Choice>
              <mc:Fallback>
                <p:oleObj name="Clip" r:id="rId4" imgW="1139342" imgH="940918" progId="MS_ClipArt_Gallery.2">
                  <p:embed/>
                  <p:pic>
                    <p:nvPicPr>
                      <p:cNvPr id="325632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933825"/>
                        <a:ext cx="2855913" cy="214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1604" name="Text Box 4"/>
          <p:cNvSpPr txBox="1">
            <a:spLocks noChangeArrowheads="1"/>
          </p:cNvSpPr>
          <p:nvPr/>
        </p:nvSpPr>
        <p:spPr bwMode="auto">
          <a:xfrm>
            <a:off x="1279525" y="4851400"/>
            <a:ext cx="330835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>
                <a:solidFill>
                  <a:srgbClr val="C00000"/>
                </a:solidFill>
              </a:rPr>
              <a:t>REFLECT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2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34950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Sum:SQ4R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95236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852738"/>
            <a:ext cx="7685087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6553200" cy="508000"/>
          </a:xfrm>
        </p:spPr>
        <p:txBody>
          <a:bodyPr/>
          <a:lstStyle/>
          <a:p>
            <a:r>
              <a:rPr lang="en-US" dirty="0"/>
              <a:t>Succeeding in Math</a:t>
            </a:r>
          </a:p>
        </p:txBody>
      </p:sp>
      <p:pic>
        <p:nvPicPr>
          <p:cNvPr id="122882" name="Picture 2" descr="https://www.lanecc.edu/sites/default/files/lc/math_suc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01008"/>
            <a:ext cx="2907531" cy="2842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8467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71600" y="2636912"/>
            <a:ext cx="6553200" cy="508000"/>
          </a:xfrm>
        </p:spPr>
        <p:txBody>
          <a:bodyPr/>
          <a:lstStyle/>
          <a:p>
            <a:r>
              <a:rPr lang="en-US" dirty="0"/>
              <a:t>Why study math?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7584" y="3573016"/>
            <a:ext cx="7643812" cy="2808014"/>
          </a:xfrm>
        </p:spPr>
        <p:txBody>
          <a:bodyPr/>
          <a:lstStyle/>
          <a:p>
            <a:r>
              <a:rPr lang="en-US" dirty="0"/>
              <a:t>Math is the most failed subject in college.  </a:t>
            </a:r>
          </a:p>
          <a:p>
            <a:r>
              <a:rPr lang="en-US" dirty="0"/>
              <a:t>It is required for graduation.</a:t>
            </a:r>
          </a:p>
          <a:p>
            <a:r>
              <a:rPr lang="en-US" dirty="0"/>
              <a:t>It is needed for entry into high paying scientific, technical and business occupations.  </a:t>
            </a:r>
          </a:p>
        </p:txBody>
      </p:sp>
    </p:spTree>
    <p:extLst>
      <p:ext uri="{BB962C8B-B14F-4D97-AF65-F5344CB8AC3E}">
        <p14:creationId xmlns:p14="http://schemas.microsoft.com/office/powerpoint/2010/main" val="30363343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916832"/>
            <a:ext cx="6553200" cy="508000"/>
          </a:xfrm>
        </p:spPr>
        <p:txBody>
          <a:bodyPr/>
          <a:lstStyle/>
          <a:p>
            <a:r>
              <a:rPr lang="en-US" dirty="0"/>
              <a:t>Reading a Math 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492896"/>
            <a:ext cx="7643812" cy="4176166"/>
          </a:xfrm>
        </p:spPr>
        <p:txBody>
          <a:bodyPr/>
          <a:lstStyle/>
          <a:p>
            <a:r>
              <a:rPr lang="en-US" dirty="0"/>
              <a:t>Skim the text before class to become familiar with the topics.  Find out what you need to learn.  </a:t>
            </a:r>
          </a:p>
          <a:p>
            <a:r>
              <a:rPr lang="en-US" dirty="0"/>
              <a:t>As you are reading, make flash cards of the key definitions and formulas.</a:t>
            </a:r>
          </a:p>
          <a:p>
            <a:r>
              <a:rPr lang="en-US" dirty="0"/>
              <a:t>It is not enough to read and understand.  Add practice to your study system.  </a:t>
            </a:r>
          </a:p>
          <a:p>
            <a:r>
              <a:rPr lang="en-US" dirty="0"/>
              <a:t>Focus on understanding rather than memorization.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4808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780928"/>
            <a:ext cx="6553200" cy="508000"/>
          </a:xfrm>
        </p:spPr>
        <p:txBody>
          <a:bodyPr/>
          <a:lstStyle/>
          <a:p>
            <a:r>
              <a:rPr lang="en-US" dirty="0"/>
              <a:t>Tips for Math Success</a:t>
            </a:r>
          </a:p>
        </p:txBody>
      </p:sp>
      <p:pic>
        <p:nvPicPr>
          <p:cNvPr id="123906" name="Picture 2" descr="http://www.wgu.edu/sites/wgu.edu/files/custom_uploads/Ma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773" y="3645024"/>
            <a:ext cx="424482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277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2564904"/>
            <a:ext cx="6553200" cy="508000"/>
          </a:xfrm>
        </p:spPr>
        <p:txBody>
          <a:bodyPr/>
          <a:lstStyle/>
          <a:p>
            <a:r>
              <a:rPr lang="en-US" dirty="0"/>
              <a:t>Multisensory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501008"/>
            <a:ext cx="7643812" cy="280801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Learning is increased by using and integrating </a:t>
            </a:r>
            <a:r>
              <a:rPr lang="en-US" dirty="0">
                <a:solidFill>
                  <a:schemeClr val="accent6">
                    <a:lumMod val="75000"/>
                    <a:lumOff val="25000"/>
                  </a:schemeClr>
                </a:solidFill>
              </a:rPr>
              <a:t>all the senses</a:t>
            </a:r>
            <a:r>
              <a:rPr lang="en-US" dirty="0"/>
              <a:t>, not just preferred ones.  </a:t>
            </a:r>
          </a:p>
        </p:txBody>
      </p:sp>
    </p:spTree>
    <p:extLst>
      <p:ext uri="{BB962C8B-B14F-4D97-AF65-F5344CB8AC3E}">
        <p14:creationId xmlns:p14="http://schemas.microsoft.com/office/powerpoint/2010/main" val="19991866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875" y="2420888"/>
            <a:ext cx="6553200" cy="508000"/>
          </a:xfrm>
        </p:spPr>
        <p:txBody>
          <a:bodyPr/>
          <a:lstStyle/>
          <a:p>
            <a:r>
              <a:rPr lang="en-US" dirty="0"/>
              <a:t>Think Positively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020644"/>
            <a:ext cx="7643812" cy="1147599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“I can learn to be successful in math.”</a:t>
            </a:r>
          </a:p>
        </p:txBody>
      </p:sp>
      <p:pic>
        <p:nvPicPr>
          <p:cNvPr id="119810" name="Picture 2" descr="Image result for image I love math">
            <a:extLst>
              <a:ext uri="{FF2B5EF4-FFF2-40B4-BE49-F238E27FC236}">
                <a16:creationId xmlns:a16="http://schemas.microsoft.com/office/drawing/2014/main" id="{B098E9F4-05C9-416C-B1FA-6BB684C220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200" y="4262178"/>
            <a:ext cx="33337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8254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6553200" cy="508000"/>
          </a:xfrm>
        </p:spPr>
        <p:txBody>
          <a:bodyPr/>
          <a:lstStyle/>
          <a:p>
            <a:r>
              <a:rPr lang="en-US" dirty="0"/>
              <a:t>Internal Locus of Control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3501008"/>
            <a:ext cx="7643812" cy="2015926"/>
          </a:xfrm>
        </p:spPr>
        <p:txBody>
          <a:bodyPr/>
          <a:lstStyle/>
          <a:p>
            <a:r>
              <a:rPr lang="en-US" dirty="0"/>
              <a:t>Take responsibility for your own success.  </a:t>
            </a:r>
          </a:p>
          <a:p>
            <a:r>
              <a:rPr lang="en-US" dirty="0"/>
              <a:t>Get help when you need it.  </a:t>
            </a:r>
          </a:p>
        </p:txBody>
      </p:sp>
    </p:spTree>
    <p:extLst>
      <p:ext uri="{BB962C8B-B14F-4D97-AF65-F5344CB8AC3E}">
        <p14:creationId xmlns:p14="http://schemas.microsoft.com/office/powerpoint/2010/main" val="427484176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344574"/>
            <a:ext cx="6553200" cy="508000"/>
          </a:xfrm>
        </p:spPr>
        <p:txBody>
          <a:bodyPr/>
          <a:lstStyle/>
          <a:p>
            <a:r>
              <a:rPr lang="en-US" dirty="0"/>
              <a:t>Increase Motivation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9557" y="4293096"/>
            <a:ext cx="7643812" cy="13678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Review the motivation tips in the first chapter and use them to study math.  </a:t>
            </a:r>
          </a:p>
        </p:txBody>
      </p:sp>
      <p:pic>
        <p:nvPicPr>
          <p:cNvPr id="125958" name="Picture 6" descr="http://irvinetutoringcenter.com/wp-content/uploads/2014/04/math-wordle-700x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33" y="0"/>
            <a:ext cx="7209811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7283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420888"/>
            <a:ext cx="6553200" cy="508000"/>
          </a:xfrm>
        </p:spPr>
        <p:txBody>
          <a:bodyPr/>
          <a:lstStyle/>
          <a:p>
            <a:r>
              <a:rPr lang="en-US" dirty="0"/>
              <a:t>Prepare Adequately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068960"/>
            <a:ext cx="7643812" cy="172789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Did you know that in order to be successful,  it takes about 10 hours a week to study for your math course?</a:t>
            </a:r>
          </a:p>
          <a:p>
            <a:pPr marL="0" indent="0">
              <a:buNone/>
            </a:pPr>
            <a:r>
              <a:rPr lang="en-US" dirty="0"/>
              <a:t>Make a study schedule.</a:t>
            </a:r>
          </a:p>
        </p:txBody>
      </p:sp>
    </p:spTree>
    <p:extLst>
      <p:ext uri="{BB962C8B-B14F-4D97-AF65-F5344CB8AC3E}">
        <p14:creationId xmlns:p14="http://schemas.microsoft.com/office/powerpoint/2010/main" val="375493831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2649331"/>
            <a:ext cx="6553200" cy="508000"/>
          </a:xfrm>
        </p:spPr>
        <p:txBody>
          <a:bodyPr/>
          <a:lstStyle/>
          <a:p>
            <a:r>
              <a:rPr lang="en-US" dirty="0"/>
              <a:t>My goal: Earn an A or 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3429000"/>
            <a:ext cx="7643812" cy="165618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do not earn an A or B in your math course, you will probably not succeed in the next level.  </a:t>
            </a:r>
          </a:p>
        </p:txBody>
      </p:sp>
      <p:pic>
        <p:nvPicPr>
          <p:cNvPr id="126978" name="Picture 2" descr="http://www.homeschool-curriculum-savings.com/images/ixl-online-home-school-math-review-213989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9120"/>
            <a:ext cx="32004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22626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944" y="2636912"/>
            <a:ext cx="6553200" cy="508000"/>
          </a:xfrm>
        </p:spPr>
        <p:txBody>
          <a:bodyPr/>
          <a:lstStyle/>
          <a:p>
            <a:r>
              <a:rPr lang="en-US" dirty="0"/>
              <a:t>Math Is a Priority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92" y="3429000"/>
            <a:ext cx="7643812" cy="14398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your prime time when you are most alert to study math.  </a:t>
            </a:r>
          </a:p>
        </p:txBody>
      </p:sp>
    </p:spTree>
    <p:extLst>
      <p:ext uri="{BB962C8B-B14F-4D97-AF65-F5344CB8AC3E}">
        <p14:creationId xmlns:p14="http://schemas.microsoft.com/office/powerpoint/2010/main" val="5289670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553200" cy="508000"/>
          </a:xfrm>
        </p:spPr>
        <p:txBody>
          <a:bodyPr/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3140968"/>
            <a:ext cx="7643812" cy="165588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minimize forgetting, review what you have learned in your math class as soon as possible after the class</a:t>
            </a:r>
          </a:p>
        </p:txBody>
      </p:sp>
    </p:spTree>
    <p:extLst>
      <p:ext uri="{BB962C8B-B14F-4D97-AF65-F5344CB8AC3E}">
        <p14:creationId xmlns:p14="http://schemas.microsoft.com/office/powerpoint/2010/main" val="285310631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2204864"/>
            <a:ext cx="6553200" cy="508000"/>
          </a:xfrm>
        </p:spPr>
        <p:txBody>
          <a:bodyPr/>
          <a:lstStyle/>
          <a:p>
            <a:r>
              <a:rPr lang="en-US" dirty="0"/>
              <a:t>Use a Study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4" y="2924944"/>
            <a:ext cx="7643812" cy="151187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the study group to practice problems that might be on the exam.  </a:t>
            </a:r>
          </a:p>
        </p:txBody>
      </p:sp>
      <p:pic>
        <p:nvPicPr>
          <p:cNvPr id="128002" name="Picture 2" descr="http://cas.umkc.edu/mathematics/IMAGES/math-tu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933056"/>
            <a:ext cx="4412345" cy="295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13753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284984"/>
            <a:ext cx="6553200" cy="508000"/>
          </a:xfrm>
        </p:spPr>
        <p:txBody>
          <a:bodyPr/>
          <a:lstStyle/>
          <a:p>
            <a:r>
              <a:rPr lang="en-US" dirty="0"/>
              <a:t>Ask Questions in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4149080"/>
            <a:ext cx="7643812" cy="24479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Ask questions as soon as you don’t understand anything.  </a:t>
            </a:r>
          </a:p>
          <a:p>
            <a:pPr marL="0" indent="0">
              <a:buNone/>
            </a:pPr>
            <a:r>
              <a:rPr lang="en-US" dirty="0"/>
              <a:t>Other students may have the same question and be thankful you asked it.  </a:t>
            </a:r>
          </a:p>
        </p:txBody>
      </p:sp>
      <p:pic>
        <p:nvPicPr>
          <p:cNvPr id="129026" name="Picture 2" descr="http://fazewp.fazemediainc.netdna-cdn.com/cms/wp-content/uploads/2015/04/Raising-Hand-600x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0"/>
            <a:ext cx="4538935" cy="301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9726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6553200" cy="508000"/>
          </a:xfrm>
        </p:spPr>
        <p:txBody>
          <a:bodyPr/>
          <a:lstStyle/>
          <a:p>
            <a:r>
              <a:rPr lang="en-US" sz="3200" dirty="0"/>
              <a:t>Use Multi-Sensory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2564904"/>
            <a:ext cx="7643812" cy="4176166"/>
          </a:xfrm>
        </p:spPr>
        <p:txBody>
          <a:bodyPr/>
          <a:lstStyle/>
          <a:p>
            <a:r>
              <a:rPr lang="en-US" dirty="0"/>
              <a:t>Use all your senses to study math. </a:t>
            </a:r>
          </a:p>
          <a:p>
            <a:r>
              <a:rPr lang="en-US" dirty="0"/>
              <a:t>Read important concepts out loud.</a:t>
            </a:r>
          </a:p>
          <a:p>
            <a:r>
              <a:rPr lang="en-US" dirty="0"/>
              <a:t>Use flash cards.</a:t>
            </a:r>
          </a:p>
          <a:p>
            <a:r>
              <a:rPr lang="en-US" dirty="0"/>
              <a:t>Watch YouTube videos on difficult concepts.</a:t>
            </a:r>
          </a:p>
          <a:p>
            <a:r>
              <a:rPr lang="en-US" dirty="0"/>
              <a:t>Use different colors of ink to take notes. </a:t>
            </a:r>
          </a:p>
          <a:p>
            <a:r>
              <a:rPr lang="en-US" dirty="0"/>
              <a:t>Take pictures of problems on the board.  </a:t>
            </a:r>
          </a:p>
          <a:p>
            <a:r>
              <a:rPr lang="en-US" dirty="0"/>
              <a:t>Use math manipulatives.  </a:t>
            </a:r>
          </a:p>
          <a:p>
            <a:r>
              <a:rPr lang="en-US" dirty="0"/>
              <a:t>Use Facebook to discuss math problems.   </a:t>
            </a:r>
          </a:p>
        </p:txBody>
      </p:sp>
    </p:spTree>
    <p:extLst>
      <p:ext uri="{BB962C8B-B14F-4D97-AF65-F5344CB8AC3E}">
        <p14:creationId xmlns:p14="http://schemas.microsoft.com/office/powerpoint/2010/main" val="992217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077072"/>
            <a:ext cx="6553200" cy="508000"/>
          </a:xfrm>
        </p:spPr>
        <p:txBody>
          <a:bodyPr/>
          <a:lstStyle/>
          <a:p>
            <a:r>
              <a:rPr lang="en-US" dirty="0"/>
              <a:t>All the senses work together as a team to store information in long-term memory.  What senses can you use to remember?</a:t>
            </a:r>
          </a:p>
        </p:txBody>
      </p:sp>
    </p:spTree>
    <p:extLst>
      <p:ext uri="{BB962C8B-B14F-4D97-AF65-F5344CB8AC3E}">
        <p14:creationId xmlns:p14="http://schemas.microsoft.com/office/powerpoint/2010/main" val="383344942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713" y="260350"/>
            <a:ext cx="7777162" cy="768350"/>
          </a:xfrm>
        </p:spPr>
        <p:txBody>
          <a:bodyPr/>
          <a:lstStyle/>
          <a:p>
            <a:pPr eaLnBrk="1" hangingPunct="1"/>
            <a:r>
              <a:rPr lang="en-US" altLang="en-US"/>
              <a:t>Online Reading Strategies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484313"/>
            <a:ext cx="7129463" cy="4824412"/>
          </a:xfrm>
        </p:spPr>
        <p:txBody>
          <a:bodyPr/>
          <a:lstStyle/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What is your purpose for reading?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For college material: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Scan first.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Look for key points.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Make note of the important points. </a:t>
            </a:r>
          </a:p>
          <a:p>
            <a:pPr marL="0" indent="0" eaLnBrk="1" hangingPunct="1">
              <a:buFont typeface="Monotype Sorts" pitchFamily="2" charset="2"/>
              <a:buNone/>
            </a:pPr>
            <a:r>
              <a:rPr lang="en-US" altLang="en-US" dirty="0"/>
              <a:t>	Review.</a:t>
            </a:r>
          </a:p>
          <a:p>
            <a:pPr marL="0" indent="0" eaLnBrk="1" hangingPunct="1">
              <a:buFontTx/>
              <a:buNone/>
            </a:pPr>
            <a:endParaRPr lang="en-US" altLang="en-US" dirty="0"/>
          </a:p>
        </p:txBody>
      </p:sp>
      <p:pic>
        <p:nvPicPr>
          <p:cNvPr id="962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221163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661988" y="22145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/>
              <a:t>What to do if the reading goes in one ear and out the other.</a:t>
            </a:r>
          </a:p>
        </p:txBody>
      </p:sp>
      <p:pic>
        <p:nvPicPr>
          <p:cNvPr id="9728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3357563"/>
            <a:ext cx="2255838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>
          <a:xfrm>
            <a:off x="971550" y="2708275"/>
            <a:ext cx="7272338" cy="508000"/>
          </a:xfrm>
        </p:spPr>
        <p:txBody>
          <a:bodyPr/>
          <a:lstStyle/>
          <a:p>
            <a:pPr eaLnBrk="1" hangingPunct="1"/>
            <a:r>
              <a:rPr lang="en-US" altLang="en-US"/>
              <a:t>What to do if the reading goes in one ear and out the other?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187450" y="3644900"/>
            <a:ext cx="7643813" cy="2808288"/>
          </a:xfrm>
        </p:spPr>
        <p:txBody>
          <a:bodyPr/>
          <a:lstStyle/>
          <a:p>
            <a:pPr eaLnBrk="1" hangingPunct="1"/>
            <a:r>
              <a:rPr lang="en-US" altLang="en-US" dirty="0"/>
              <a:t>Tell yourself you can do it!</a:t>
            </a:r>
          </a:p>
          <a:p>
            <a:pPr eaLnBrk="1" hangingPunct="1"/>
            <a:r>
              <a:rPr lang="en-US" altLang="en-US" dirty="0"/>
              <a:t>Try visualization.</a:t>
            </a:r>
          </a:p>
          <a:p>
            <a:pPr eaLnBrk="1" hangingPunct="1"/>
            <a:r>
              <a:rPr lang="en-US" altLang="en-US" dirty="0"/>
              <a:t>Look for personal meaning.</a:t>
            </a:r>
          </a:p>
          <a:p>
            <a:pPr eaLnBrk="1" hangingPunct="1"/>
            <a:r>
              <a:rPr lang="en-US" altLang="en-US" dirty="0"/>
              <a:t>Scan for important points.</a:t>
            </a:r>
          </a:p>
          <a:p>
            <a:pPr eaLnBrk="1" hangingPunct="1"/>
            <a:r>
              <a:rPr lang="en-US" altLang="en-US" dirty="0">
                <a:solidFill>
                  <a:srgbClr val="C00000"/>
                </a:solidFill>
              </a:rPr>
              <a:t>Talk to the text as you read it.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2349500"/>
            <a:ext cx="7632700" cy="508000"/>
          </a:xfrm>
        </p:spPr>
        <p:txBody>
          <a:bodyPr/>
          <a:lstStyle/>
          <a:p>
            <a:pPr eaLnBrk="1" hangingPunct="1"/>
            <a:r>
              <a:rPr lang="en-US" altLang="en-US"/>
              <a:t>Guidelines for Marking a Text</a:t>
            </a:r>
          </a:p>
        </p:txBody>
      </p:sp>
      <p:graphicFrame>
        <p:nvGraphicFramePr>
          <p:cNvPr id="100355" name="Object 0"/>
          <p:cNvGraphicFramePr>
            <a:graphicFrameLocks noChangeAspect="1"/>
          </p:cNvGraphicFramePr>
          <p:nvPr/>
        </p:nvGraphicFramePr>
        <p:xfrm>
          <a:off x="2771775" y="3141663"/>
          <a:ext cx="2919413" cy="308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Clip" r:id="rId3" imgW="1730959" imgH="1827886" progId="MS_ClipArt_Gallery.2">
                  <p:embed/>
                </p:oleObj>
              </mc:Choice>
              <mc:Fallback>
                <p:oleObj name="Clip" r:id="rId3" imgW="1730959" imgH="1827886" progId="MS_ClipArt_Gallery.2">
                  <p:embed/>
                  <p:pic>
                    <p:nvPicPr>
                      <p:cNvPr id="100355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141663"/>
                        <a:ext cx="2919413" cy="308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1400" y="2133600"/>
            <a:ext cx="7634288" cy="508000"/>
          </a:xfrm>
        </p:spPr>
        <p:txBody>
          <a:bodyPr/>
          <a:lstStyle/>
          <a:p>
            <a:pPr eaLnBrk="1" hangingPunct="1"/>
            <a:r>
              <a:rPr lang="en-US" altLang="en-US"/>
              <a:t>A Mind Map for Marking a Text</a:t>
            </a: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565525" y="308927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0" name="Oval 4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260725" y="3317875"/>
            <a:ext cx="2511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 </a:t>
            </a:r>
            <a:r>
              <a:rPr lang="en-US" altLang="en-US" sz="2400">
                <a:solidFill>
                  <a:schemeClr val="bg2"/>
                </a:solidFill>
              </a:rPr>
              <a:t>BE  SELECTIVE</a:t>
            </a:r>
            <a:endParaRPr lang="en-US" altLang="en-US" sz="2400"/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3946525" y="3622675"/>
            <a:ext cx="801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20%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5775325" y="2935288"/>
            <a:ext cx="34766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906" y="181565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2403" name="Oval 3"/>
          <p:cNvSpPr>
            <a:spLocks noChangeArrowheads="1"/>
          </p:cNvSpPr>
          <p:nvPr/>
        </p:nvSpPr>
        <p:spPr bwMode="auto">
          <a:xfrm>
            <a:off x="3059113" y="377825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209925" y="3886200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2"/>
                </a:solidFill>
              </a:rPr>
              <a:t>BE SELECTIVE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906838" y="4230688"/>
            <a:ext cx="8874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1981200" y="2555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622300" y="22764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250825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SAVE TIME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5775325" y="2935288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5238" y="1810931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3014663" y="3316288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3097213" y="3408363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3744913" y="3773488"/>
            <a:ext cx="885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1887538" y="2428875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771525" y="2200275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>
            <a:off x="400050" y="286543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3433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3434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5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7" name="Line 13"/>
          <p:cNvSpPr>
            <a:spLocks noChangeShapeType="1"/>
          </p:cNvSpPr>
          <p:nvPr/>
        </p:nvSpPr>
        <p:spPr bwMode="auto">
          <a:xfrm flipV="1">
            <a:off x="5622925" y="527625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8" name="Line 14"/>
          <p:cNvSpPr>
            <a:spLocks noChangeShapeType="1"/>
          </p:cNvSpPr>
          <p:nvPr/>
        </p:nvSpPr>
        <p:spPr bwMode="auto">
          <a:xfrm flipV="1">
            <a:off x="5622925" y="5654326"/>
            <a:ext cx="3968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39" name="Line 15"/>
          <p:cNvSpPr>
            <a:spLocks noChangeShapeType="1"/>
          </p:cNvSpPr>
          <p:nvPr/>
        </p:nvSpPr>
        <p:spPr bwMode="auto">
          <a:xfrm>
            <a:off x="5638800" y="60960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440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3441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960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 ORGANIZE</a:t>
            </a:r>
            <a:r>
              <a:rPr lang="en-US" altLang="en-US" sz="2400" dirty="0">
                <a:solidFill>
                  <a:srgbClr val="66FF33"/>
                </a:solidFill>
              </a:rPr>
              <a:t> </a:t>
            </a:r>
            <a:endParaRPr lang="en-US" altLang="en-US" sz="2400" dirty="0"/>
          </a:p>
        </p:txBody>
      </p:sp>
      <p:sp>
        <p:nvSpPr>
          <p:cNvPr id="103442" name="Text Box 18"/>
          <p:cNvSpPr txBox="1">
            <a:spLocks noChangeArrowheads="1"/>
          </p:cNvSpPr>
          <p:nvPr/>
        </p:nvSpPr>
        <p:spPr bwMode="auto">
          <a:xfrm>
            <a:off x="5952330" y="5038428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3443" name="Text Box 19"/>
          <p:cNvSpPr txBox="1">
            <a:spLocks noChangeArrowheads="1"/>
          </p:cNvSpPr>
          <p:nvPr/>
        </p:nvSpPr>
        <p:spPr bwMode="auto">
          <a:xfrm>
            <a:off x="5958554" y="5434955"/>
            <a:ext cx="123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3444" name="Text Box 20"/>
          <p:cNvSpPr txBox="1">
            <a:spLocks noChangeArrowheads="1"/>
          </p:cNvSpPr>
          <p:nvPr/>
        </p:nvSpPr>
        <p:spPr bwMode="auto">
          <a:xfrm>
            <a:off x="59436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5673725" y="24368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35038" y="1956018"/>
            <a:ext cx="6553200" cy="508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Marking</a:t>
            </a:r>
          </a:p>
        </p:txBody>
      </p:sp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2819400" y="3540125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2935288" y="3640138"/>
            <a:ext cx="23510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3667125" y="3925888"/>
            <a:ext cx="8874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4454" name="Line 6"/>
          <p:cNvSpPr>
            <a:spLocks noChangeShapeType="1"/>
          </p:cNvSpPr>
          <p:nvPr/>
        </p:nvSpPr>
        <p:spPr bwMode="auto">
          <a:xfrm>
            <a:off x="1933575" y="2284413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693738" y="2003425"/>
            <a:ext cx="1065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360363" y="2570163"/>
            <a:ext cx="18081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4457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4458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Line 15"/>
          <p:cNvSpPr>
            <a:spLocks noChangeShapeType="1"/>
          </p:cNvSpPr>
          <p:nvPr/>
        </p:nvSpPr>
        <p:spPr bwMode="auto">
          <a:xfrm>
            <a:off x="5638800" y="60960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4465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4466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4467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4468" name="Text Box 20"/>
          <p:cNvSpPr txBox="1">
            <a:spLocks noChangeArrowheads="1"/>
          </p:cNvSpPr>
          <p:nvPr/>
        </p:nvSpPr>
        <p:spPr bwMode="auto">
          <a:xfrm>
            <a:off x="58674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4469" name="Text Box 21"/>
          <p:cNvSpPr txBox="1">
            <a:spLocks noChangeArrowheads="1"/>
          </p:cNvSpPr>
          <p:nvPr/>
        </p:nvSpPr>
        <p:spPr bwMode="auto">
          <a:xfrm>
            <a:off x="5810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4470" name="Line 22"/>
          <p:cNvSpPr>
            <a:spLocks noChangeShapeType="1"/>
          </p:cNvSpPr>
          <p:nvPr/>
        </p:nvSpPr>
        <p:spPr bwMode="auto">
          <a:xfrm>
            <a:off x="2195513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1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4472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3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4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4475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6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4477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8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4479" name="Text Box 32"/>
          <p:cNvSpPr txBox="1">
            <a:spLocks noChangeArrowheads="1"/>
          </p:cNvSpPr>
          <p:nvPr/>
        </p:nvSpPr>
        <p:spPr bwMode="auto">
          <a:xfrm>
            <a:off x="5808663" y="25130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algn="ctr" eaLnBrk="1" hangingPunct="1"/>
            <a:r>
              <a:rPr lang="en-US" altLang="en-US"/>
              <a:t>Marking</a:t>
            </a:r>
          </a:p>
        </p:txBody>
      </p:sp>
      <p:sp>
        <p:nvSpPr>
          <p:cNvPr id="105475" name="Oval 3"/>
          <p:cNvSpPr>
            <a:spLocks noChangeArrowheads="1"/>
          </p:cNvSpPr>
          <p:nvPr/>
        </p:nvSpPr>
        <p:spPr bwMode="auto">
          <a:xfrm>
            <a:off x="3200400" y="3124200"/>
            <a:ext cx="2514600" cy="914400"/>
          </a:xfrm>
          <a:prstGeom prst="ellipse">
            <a:avLst/>
          </a:prstGeom>
          <a:solidFill>
            <a:srgbClr val="FFFFCC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5476" name="Text Box 4"/>
          <p:cNvSpPr txBox="1">
            <a:spLocks noChangeArrowheads="1"/>
          </p:cNvSpPr>
          <p:nvPr/>
        </p:nvSpPr>
        <p:spPr bwMode="auto">
          <a:xfrm>
            <a:off x="3336925" y="3316288"/>
            <a:ext cx="23510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BE SELECTIVE</a:t>
            </a: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105477" name="Text Box 5"/>
          <p:cNvSpPr txBox="1">
            <a:spLocks noChangeArrowheads="1"/>
          </p:cNvSpPr>
          <p:nvPr/>
        </p:nvSpPr>
        <p:spPr bwMode="auto">
          <a:xfrm>
            <a:off x="4014788" y="3587750"/>
            <a:ext cx="885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altLang="en-US" sz="2400" dirty="0">
                <a:latin typeface="+mn-lt"/>
              </a:rPr>
              <a:t>20 %</a:t>
            </a: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1981200" y="2057400"/>
            <a:ext cx="1219200" cy="1219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1355725" y="1563688"/>
            <a:ext cx="1065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WHY?</a:t>
            </a:r>
          </a:p>
        </p:txBody>
      </p:sp>
      <p:sp>
        <p:nvSpPr>
          <p:cNvPr id="105480" name="Text Box 8"/>
          <p:cNvSpPr txBox="1">
            <a:spLocks noChangeArrowheads="1"/>
          </p:cNvSpPr>
          <p:nvPr/>
        </p:nvSpPr>
        <p:spPr bwMode="auto">
          <a:xfrm>
            <a:off x="365125" y="2325688"/>
            <a:ext cx="18081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MEMORY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SAVE TIME</a:t>
            </a:r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5622925" y="3697288"/>
            <a:ext cx="2030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GUIDELINES</a:t>
            </a:r>
          </a:p>
        </p:txBody>
      </p:sp>
      <p:sp>
        <p:nvSpPr>
          <p:cNvPr id="105482" name="Line 10"/>
          <p:cNvSpPr>
            <a:spLocks noChangeShapeType="1"/>
          </p:cNvSpPr>
          <p:nvPr/>
        </p:nvSpPr>
        <p:spPr bwMode="auto">
          <a:xfrm>
            <a:off x="5638800" y="4114800"/>
            <a:ext cx="0" cy="2286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5638800" y="44196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38800" y="48768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5638800" y="5257800"/>
            <a:ext cx="22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Line 14"/>
          <p:cNvSpPr>
            <a:spLocks noChangeShapeType="1"/>
          </p:cNvSpPr>
          <p:nvPr/>
        </p:nvSpPr>
        <p:spPr bwMode="auto">
          <a:xfrm>
            <a:off x="5638800" y="57150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5638800" y="6096000"/>
            <a:ext cx="38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Text Box 16"/>
          <p:cNvSpPr txBox="1">
            <a:spLocks noChangeArrowheads="1"/>
          </p:cNvSpPr>
          <p:nvPr/>
        </p:nvSpPr>
        <p:spPr bwMode="auto">
          <a:xfrm>
            <a:off x="6003925" y="4154488"/>
            <a:ext cx="1995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READ FIRST</a:t>
            </a:r>
          </a:p>
        </p:txBody>
      </p:sp>
      <p:sp>
        <p:nvSpPr>
          <p:cNvPr id="105489" name="Text Box 17"/>
          <p:cNvSpPr txBox="1">
            <a:spLocks noChangeArrowheads="1"/>
          </p:cNvSpPr>
          <p:nvPr/>
        </p:nvSpPr>
        <p:spPr bwMode="auto">
          <a:xfrm>
            <a:off x="5851525" y="453548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ORGANIZE</a:t>
            </a:r>
            <a:r>
              <a:rPr lang="en-US" altLang="en-US" sz="2400">
                <a:solidFill>
                  <a:srgbClr val="66FF33"/>
                </a:solidFill>
              </a:rPr>
              <a:t> </a:t>
            </a:r>
            <a:endParaRPr lang="en-US" altLang="en-US" sz="2400"/>
          </a:p>
        </p:txBody>
      </p:sp>
      <p:sp>
        <p:nvSpPr>
          <p:cNvPr id="105490" name="Text Box 18"/>
          <p:cNvSpPr txBox="1">
            <a:spLocks noChangeArrowheads="1"/>
          </p:cNvSpPr>
          <p:nvPr/>
        </p:nvSpPr>
        <p:spPr bwMode="auto">
          <a:xfrm>
            <a:off x="5791200" y="5027613"/>
            <a:ext cx="2925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NOTES IN MARGIN</a:t>
            </a:r>
          </a:p>
        </p:txBody>
      </p:sp>
      <p:sp>
        <p:nvSpPr>
          <p:cNvPr id="105491" name="Text Box 19"/>
          <p:cNvSpPr txBox="1">
            <a:spLocks noChangeArrowheads="1"/>
          </p:cNvSpPr>
          <p:nvPr/>
        </p:nvSpPr>
        <p:spPr bwMode="auto">
          <a:xfrm>
            <a:off x="6003925" y="5451475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BRIEF</a:t>
            </a:r>
          </a:p>
        </p:txBody>
      </p:sp>
      <p:sp>
        <p:nvSpPr>
          <p:cNvPr id="105492" name="Text Box 20"/>
          <p:cNvSpPr txBox="1">
            <a:spLocks noChangeArrowheads="1"/>
          </p:cNvSpPr>
          <p:nvPr/>
        </p:nvSpPr>
        <p:spPr bwMode="auto">
          <a:xfrm>
            <a:off x="6019800" y="57912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FAST AND NEAT</a:t>
            </a:r>
          </a:p>
        </p:txBody>
      </p:sp>
      <p:sp>
        <p:nvSpPr>
          <p:cNvPr id="105493" name="Text Box 21"/>
          <p:cNvSpPr txBox="1">
            <a:spLocks noChangeArrowheads="1"/>
          </p:cNvSpPr>
          <p:nvPr/>
        </p:nvSpPr>
        <p:spPr bwMode="auto">
          <a:xfrm>
            <a:off x="746125" y="3392488"/>
            <a:ext cx="165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SYMBOLS</a:t>
            </a:r>
          </a:p>
        </p:txBody>
      </p:sp>
      <p:sp>
        <p:nvSpPr>
          <p:cNvPr id="105494" name="Line 22"/>
          <p:cNvSpPr>
            <a:spLocks noChangeShapeType="1"/>
          </p:cNvSpPr>
          <p:nvPr/>
        </p:nvSpPr>
        <p:spPr bwMode="auto">
          <a:xfrm>
            <a:off x="2362200" y="36576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746125" y="3775075"/>
            <a:ext cx="1174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u="sng">
                <a:latin typeface="Times New Roman" pitchFamily="18" charset="0"/>
              </a:rPr>
              <a:t>             </a:t>
            </a:r>
          </a:p>
        </p:txBody>
      </p:sp>
      <p:sp>
        <p:nvSpPr>
          <p:cNvPr id="105496" name="Line 24"/>
          <p:cNvSpPr>
            <a:spLocks noChangeShapeType="1"/>
          </p:cNvSpPr>
          <p:nvPr/>
        </p:nvSpPr>
        <p:spPr bwMode="auto">
          <a:xfrm>
            <a:off x="838200" y="4114800"/>
            <a:ext cx="990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7" name="Line 25"/>
          <p:cNvSpPr>
            <a:spLocks noChangeShapeType="1"/>
          </p:cNvSpPr>
          <p:nvPr/>
        </p:nvSpPr>
        <p:spPr bwMode="auto">
          <a:xfrm>
            <a:off x="838200" y="38862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8" name="Text Box 27"/>
          <p:cNvSpPr txBox="1">
            <a:spLocks noChangeArrowheads="1"/>
          </p:cNvSpPr>
          <p:nvPr/>
        </p:nvSpPr>
        <p:spPr bwMode="auto">
          <a:xfrm>
            <a:off x="669925" y="4154488"/>
            <a:ext cx="1114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1  2  3</a:t>
            </a:r>
          </a:p>
        </p:txBody>
      </p:sp>
      <p:sp>
        <p:nvSpPr>
          <p:cNvPr id="105499" name="AutoShape 28"/>
          <p:cNvSpPr>
            <a:spLocks/>
          </p:cNvSpPr>
          <p:nvPr/>
        </p:nvSpPr>
        <p:spPr bwMode="auto">
          <a:xfrm>
            <a:off x="838200" y="4572000"/>
            <a:ext cx="228600" cy="609600"/>
          </a:xfrm>
          <a:prstGeom prst="leftBracket">
            <a:avLst>
              <a:gd name="adj" fmla="val 22222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0" name="Text Box 29"/>
          <p:cNvSpPr txBox="1">
            <a:spLocks noChangeArrowheads="1"/>
          </p:cNvSpPr>
          <p:nvPr/>
        </p:nvSpPr>
        <p:spPr bwMode="auto">
          <a:xfrm>
            <a:off x="1295400" y="4572000"/>
            <a:ext cx="5651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itchFamily="18" charset="0"/>
              </a:rPr>
              <a:t>* *</a:t>
            </a:r>
          </a:p>
        </p:txBody>
      </p:sp>
      <p:sp>
        <p:nvSpPr>
          <p:cNvPr id="105501" name="Rectangle 30"/>
          <p:cNvSpPr>
            <a:spLocks noChangeArrowheads="1"/>
          </p:cNvSpPr>
          <p:nvPr/>
        </p:nvSpPr>
        <p:spPr bwMode="auto">
          <a:xfrm>
            <a:off x="762000" y="5486400"/>
            <a:ext cx="1447800" cy="304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2" name="Oval 31"/>
          <p:cNvSpPr>
            <a:spLocks noChangeArrowheads="1"/>
          </p:cNvSpPr>
          <p:nvPr/>
        </p:nvSpPr>
        <p:spPr bwMode="auto">
          <a:xfrm>
            <a:off x="2286000" y="4495800"/>
            <a:ext cx="838200" cy="457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200">
              <a:latin typeface="Times New Roman" pitchFamily="18" charset="0"/>
            </a:endParaRPr>
          </a:p>
        </p:txBody>
      </p:sp>
      <p:sp>
        <p:nvSpPr>
          <p:cNvPr id="105503" name="Text Box 32"/>
          <p:cNvSpPr txBox="1">
            <a:spLocks noChangeArrowheads="1"/>
          </p:cNvSpPr>
          <p:nvPr/>
        </p:nvSpPr>
        <p:spPr bwMode="auto">
          <a:xfrm>
            <a:off x="5673725" y="2589213"/>
            <a:ext cx="34829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“THE ESSENCE OF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GENIUS IS KNOWING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WHAT TO OVERLOOK”</a:t>
            </a:r>
          </a:p>
        </p:txBody>
      </p:sp>
      <p:sp>
        <p:nvSpPr>
          <p:cNvPr id="105504" name="Line 33"/>
          <p:cNvSpPr>
            <a:spLocks noChangeShapeType="1"/>
          </p:cNvSpPr>
          <p:nvPr/>
        </p:nvSpPr>
        <p:spPr bwMode="auto">
          <a:xfrm flipV="1">
            <a:off x="4191000" y="10668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4"/>
          <p:cNvSpPr>
            <a:spLocks noChangeArrowheads="1"/>
          </p:cNvSpPr>
          <p:nvPr/>
        </p:nvSpPr>
        <p:spPr bwMode="auto">
          <a:xfrm>
            <a:off x="4267200" y="1066800"/>
            <a:ext cx="2667000" cy="457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2"/>
                </a:solidFill>
              </a:rPr>
              <a:t>DOUBLE SYSTEM</a:t>
            </a:r>
            <a:endParaRPr lang="en-US" altLang="en-US" sz="2400"/>
          </a:p>
        </p:txBody>
      </p:sp>
      <p:sp>
        <p:nvSpPr>
          <p:cNvPr id="105506" name="Text Box 35"/>
          <p:cNvSpPr txBox="1">
            <a:spLocks noChangeArrowheads="1"/>
          </p:cNvSpPr>
          <p:nvPr/>
        </p:nvSpPr>
        <p:spPr bwMode="auto">
          <a:xfrm>
            <a:off x="4403725" y="1563688"/>
            <a:ext cx="41592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1. UNDERLINE IN PENCIL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2.  HIGHLIGHT AS PART OF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     REVIEW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348880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 dirty="0"/>
              <a:t>More Ideas on Text Marking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2997200"/>
            <a:ext cx="7643812" cy="3384550"/>
          </a:xfrm>
        </p:spPr>
        <p:txBody>
          <a:bodyPr/>
          <a:lstStyle/>
          <a:p>
            <a:pPr eaLnBrk="1" hangingPunct="1"/>
            <a:r>
              <a:rPr lang="en-US" altLang="en-US"/>
              <a:t>Point out definitions by writing </a:t>
            </a:r>
            <a:r>
              <a:rPr lang="en-US" altLang="en-US">
                <a:solidFill>
                  <a:srgbClr val="C00000"/>
                </a:solidFill>
              </a:rPr>
              <a:t>DEF</a:t>
            </a:r>
            <a:r>
              <a:rPr lang="en-US" altLang="en-US">
                <a:solidFill>
                  <a:srgbClr val="FFFF00"/>
                </a:solidFill>
              </a:rPr>
              <a:t> </a:t>
            </a:r>
            <a:r>
              <a:rPr lang="en-US" altLang="en-US"/>
              <a:t>in the margin.  Circle the word being defined.</a:t>
            </a:r>
          </a:p>
          <a:p>
            <a:pPr eaLnBrk="1" hangingPunct="1"/>
            <a:r>
              <a:rPr lang="en-US" altLang="en-US"/>
              <a:t>Point out examples by writing </a:t>
            </a:r>
            <a:r>
              <a:rPr lang="en-US" altLang="en-US">
                <a:solidFill>
                  <a:srgbClr val="C00000"/>
                </a:solidFill>
              </a:rPr>
              <a:t>EX</a:t>
            </a:r>
            <a:r>
              <a:rPr lang="en-US" altLang="en-US">
                <a:solidFill>
                  <a:srgbClr val="FF0000"/>
                </a:solidFill>
              </a:rPr>
              <a:t> </a:t>
            </a:r>
            <a:r>
              <a:rPr lang="en-US" altLang="en-US"/>
              <a:t>in the margin</a:t>
            </a:r>
          </a:p>
          <a:p>
            <a:pPr eaLnBrk="1" hangingPunct="1"/>
            <a:r>
              <a:rPr lang="en-US" altLang="en-US"/>
              <a:t>Write </a:t>
            </a:r>
            <a:r>
              <a:rPr lang="en-US" altLang="en-US">
                <a:solidFill>
                  <a:srgbClr val="C00000"/>
                </a:solidFill>
              </a:rPr>
              <a:t>SUM</a:t>
            </a:r>
            <a:r>
              <a:rPr lang="en-US" altLang="en-US"/>
              <a:t> in the margin to point out useful summaries to reread.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594670" cy="508000"/>
          </a:xfrm>
        </p:spPr>
        <p:txBody>
          <a:bodyPr/>
          <a:lstStyle/>
          <a:p>
            <a:r>
              <a:rPr lang="en-US" dirty="0"/>
              <a:t>Visual: learning through reading, observing, or seeing things.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365104"/>
            <a:ext cx="7643812" cy="194478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Most scientists agree that vision is the best tool to learn anything.   </a:t>
            </a:r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069984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30686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Group Activity:</a:t>
            </a:r>
            <a:br>
              <a:rPr lang="en-US" altLang="en-US"/>
            </a:br>
            <a:r>
              <a:rPr lang="en-US" altLang="en-US"/>
              <a:t>Make a Mind Map </a:t>
            </a:r>
            <a:br>
              <a:rPr lang="en-US" altLang="en-US"/>
            </a:br>
            <a:r>
              <a:rPr lang="en-US" altLang="en-US"/>
              <a:t>Use How Does the Memory Work?</a:t>
            </a:r>
            <a:br>
              <a:rPr lang="en-US" altLang="en-US"/>
            </a:br>
            <a:endParaRPr lang="en-US" altLang="en-U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An Example of a Mind Map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981075"/>
            <a:ext cx="7129463" cy="5616575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08548" name="Picture 3" descr="diagram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31938"/>
            <a:ext cx="69119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0503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Patterns of Organization are Keys to Understanding the Main Idea:</a:t>
            </a: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429000"/>
            <a:ext cx="7762875" cy="3024188"/>
          </a:xfrm>
        </p:spPr>
        <p:txBody>
          <a:bodyPr/>
          <a:lstStyle/>
          <a:p>
            <a:pPr eaLnBrk="1" hangingPunct="1"/>
            <a:r>
              <a:rPr lang="en-US" altLang="en-US"/>
              <a:t>Listing Pattern</a:t>
            </a:r>
          </a:p>
          <a:p>
            <a:pPr eaLnBrk="1" hangingPunct="1"/>
            <a:r>
              <a:rPr lang="en-US" altLang="en-US"/>
              <a:t>Sequence Pattern</a:t>
            </a:r>
          </a:p>
          <a:p>
            <a:pPr eaLnBrk="1" hangingPunct="1"/>
            <a:r>
              <a:rPr lang="en-US" altLang="en-US"/>
              <a:t>Definition Pattern</a:t>
            </a:r>
          </a:p>
          <a:p>
            <a:pPr eaLnBrk="1" hangingPunct="1"/>
            <a:r>
              <a:rPr lang="en-US" altLang="en-US"/>
              <a:t>Comparison/Contrast Pattern</a:t>
            </a:r>
          </a:p>
          <a:p>
            <a:pPr eaLnBrk="1" hangingPunct="1"/>
            <a:r>
              <a:rPr lang="en-US" altLang="en-US"/>
              <a:t>Cause/Effect Pattern</a:t>
            </a:r>
          </a:p>
        </p:txBody>
      </p:sp>
      <p:graphicFrame>
        <p:nvGraphicFramePr>
          <p:cNvPr id="206852" name="Object 4"/>
          <p:cNvGraphicFramePr>
            <a:graphicFrameLocks noChangeAspect="1"/>
          </p:cNvGraphicFramePr>
          <p:nvPr/>
        </p:nvGraphicFramePr>
        <p:xfrm>
          <a:off x="6875463" y="3500438"/>
          <a:ext cx="1397000" cy="2659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Clip" r:id="rId4" imgW="1395413" imgH="2659063" progId="MS_ClipArt_Gallery.2">
                  <p:embed/>
                </p:oleObj>
              </mc:Choice>
              <mc:Fallback>
                <p:oleObj name="Clip" r:id="rId4" imgW="1395413" imgH="2659063" progId="MS_ClipArt_Gallery.2">
                  <p:embed/>
                  <p:pic>
                    <p:nvPicPr>
                      <p:cNvPr id="2068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5463" y="3500438"/>
                        <a:ext cx="1397000" cy="2659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6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7813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Understanding the</a:t>
            </a:r>
            <a:br>
              <a:rPr lang="en-US" altLang="en-US"/>
            </a:br>
            <a:r>
              <a:rPr lang="en-US" altLang="en-US"/>
              <a:t>main ideas= </a:t>
            </a:r>
            <a:br>
              <a:rPr lang="en-US" altLang="en-US"/>
            </a:br>
            <a:r>
              <a:rPr lang="en-US" altLang="en-US"/>
              <a:t>Success on tests</a:t>
            </a:r>
          </a:p>
        </p:txBody>
      </p:sp>
      <p:pic>
        <p:nvPicPr>
          <p:cNvPr id="11059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230438"/>
            <a:ext cx="3024188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139700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/>
              <a:t>The Listing Pattern Presents a List of Items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6900" y="1484313"/>
            <a:ext cx="7129463" cy="2016125"/>
          </a:xfrm>
        </p:spPr>
        <p:txBody>
          <a:bodyPr/>
          <a:lstStyle/>
          <a:p>
            <a:pPr eaLnBrk="1" hangingPunct="1"/>
            <a:r>
              <a:rPr lang="en-US" altLang="en-US"/>
              <a:t>Your task as a reader is to identify all the items listed.</a:t>
            </a:r>
          </a:p>
          <a:p>
            <a:pPr eaLnBrk="1" hangingPunct="1"/>
            <a:r>
              <a:rPr lang="en-US" altLang="en-US"/>
              <a:t>Watch for clues such as numbers or letters.  </a:t>
            </a:r>
          </a:p>
        </p:txBody>
      </p:sp>
      <p:sp>
        <p:nvSpPr>
          <p:cNvPr id="9" name="WordArt 4"/>
          <p:cNvSpPr>
            <a:spLocks noChangeArrowheads="1" noChangeShapeType="1" noTextEdit="1"/>
          </p:cNvSpPr>
          <p:nvPr/>
        </p:nvSpPr>
        <p:spPr bwMode="auto">
          <a:xfrm>
            <a:off x="2124075" y="4284663"/>
            <a:ext cx="2514600" cy="1219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1, 2, 3</a:t>
            </a:r>
          </a:p>
        </p:txBody>
      </p:sp>
      <p:sp>
        <p:nvSpPr>
          <p:cNvPr id="10" name="WordArt 5"/>
          <p:cNvSpPr>
            <a:spLocks noChangeArrowheads="1" noChangeShapeType="1" noTextEdit="1"/>
          </p:cNvSpPr>
          <p:nvPr/>
        </p:nvSpPr>
        <p:spPr bwMode="auto">
          <a:xfrm>
            <a:off x="6516688" y="3789363"/>
            <a:ext cx="2257425" cy="2209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First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Second</a:t>
            </a:r>
          </a:p>
          <a:p>
            <a:pPr algn="ctr"/>
            <a:r>
              <a:rPr lang="en-US" sz="3600" kern="10"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Third</a:t>
            </a:r>
          </a:p>
        </p:txBody>
      </p:sp>
      <p:sp>
        <p:nvSpPr>
          <p:cNvPr id="11" name="WordArt 6"/>
          <p:cNvSpPr>
            <a:spLocks noChangeArrowheads="1" noChangeShapeType="1" noTextEdit="1"/>
          </p:cNvSpPr>
          <p:nvPr/>
        </p:nvSpPr>
        <p:spPr bwMode="auto">
          <a:xfrm rot="5400000">
            <a:off x="4173538" y="4322763"/>
            <a:ext cx="2514600" cy="1143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wordArt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en-US" sz="3600" kern="10"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Arial Black"/>
              </a:rPr>
              <a:t>A B C 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4923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Sequence Pattern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141663"/>
            <a:ext cx="7643813" cy="3240087"/>
          </a:xfrm>
        </p:spPr>
        <p:txBody>
          <a:bodyPr/>
          <a:lstStyle/>
          <a:p>
            <a:pPr eaLnBrk="1" hangingPunct="1"/>
            <a:r>
              <a:rPr lang="en-US" altLang="en-US" dirty="0"/>
              <a:t>Presents a list of items </a:t>
            </a:r>
            <a:r>
              <a:rPr lang="en-US" altLang="en-US" dirty="0">
                <a:solidFill>
                  <a:schemeClr val="tx2"/>
                </a:solidFill>
              </a:rPr>
              <a:t>in a specific order</a:t>
            </a:r>
            <a:r>
              <a:rPr lang="en-US" altLang="en-US" dirty="0"/>
              <a:t>.  The order is important.</a:t>
            </a:r>
          </a:p>
          <a:p>
            <a:pPr eaLnBrk="1" hangingPunct="1"/>
            <a:r>
              <a:rPr lang="en-US" altLang="en-US" dirty="0"/>
              <a:t>As a reader, identify and mark all items in the series and </a:t>
            </a:r>
            <a:r>
              <a:rPr lang="en-US" altLang="en-US" dirty="0">
                <a:solidFill>
                  <a:schemeClr val="tx2"/>
                </a:solidFill>
              </a:rPr>
              <a:t>note their order</a:t>
            </a:r>
            <a:r>
              <a:rPr lang="en-US" altLang="en-US" dirty="0"/>
              <a:t>.</a:t>
            </a:r>
          </a:p>
          <a:p>
            <a:pPr eaLnBrk="1" hangingPunct="1"/>
            <a:r>
              <a:rPr lang="en-US" altLang="en-US" dirty="0"/>
              <a:t>Again clues are numbers or letters.  </a:t>
            </a:r>
          </a:p>
          <a:p>
            <a:pPr eaLnBrk="1" hangingPunct="1"/>
            <a:r>
              <a:rPr lang="en-US" altLang="en-US" dirty="0"/>
              <a:t>Notice words such as </a:t>
            </a:r>
            <a:r>
              <a:rPr lang="en-US" altLang="en-US" dirty="0">
                <a:solidFill>
                  <a:srgbClr val="C00000"/>
                </a:solidFill>
              </a:rPr>
              <a:t>then, next, finally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2420938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Definition Pattern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3357563"/>
            <a:ext cx="7643813" cy="2951162"/>
          </a:xfrm>
        </p:spPr>
        <p:txBody>
          <a:bodyPr/>
          <a:lstStyle/>
          <a:p>
            <a:pPr eaLnBrk="1" hangingPunct="1"/>
            <a:r>
              <a:rPr lang="en-US" altLang="en-US"/>
              <a:t>Presents an explanation of a term</a:t>
            </a:r>
          </a:p>
          <a:p>
            <a:pPr eaLnBrk="1" hangingPunct="1"/>
            <a:r>
              <a:rPr lang="en-US" altLang="en-US"/>
              <a:t>As the reader, understand all parts of the definition</a:t>
            </a:r>
          </a:p>
          <a:p>
            <a:pPr eaLnBrk="1" hangingPunct="1"/>
            <a:r>
              <a:rPr lang="en-US" altLang="en-US"/>
              <a:t>Watch for words such as: </a:t>
            </a:r>
            <a:r>
              <a:rPr lang="en-US" altLang="en-US">
                <a:solidFill>
                  <a:srgbClr val="C00000"/>
                </a:solidFill>
              </a:rPr>
              <a:t>is, is defined, this term means, is known as, refers to</a:t>
            </a:r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349500"/>
            <a:ext cx="7559675" cy="508000"/>
          </a:xfrm>
        </p:spPr>
        <p:txBody>
          <a:bodyPr/>
          <a:lstStyle/>
          <a:p>
            <a:pPr eaLnBrk="1" hangingPunct="1"/>
            <a:r>
              <a:rPr lang="en-US" altLang="en-US"/>
              <a:t>Comparison/Contrast Pattern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3068638"/>
            <a:ext cx="7762875" cy="3529012"/>
          </a:xfrm>
        </p:spPr>
        <p:txBody>
          <a:bodyPr/>
          <a:lstStyle/>
          <a:p>
            <a:pPr eaLnBrk="1" hangingPunct="1"/>
            <a:r>
              <a:rPr lang="en-US" altLang="en-US"/>
              <a:t>Presents similarities or differences</a:t>
            </a:r>
          </a:p>
          <a:p>
            <a:pPr eaLnBrk="1" hangingPunct="1"/>
            <a:r>
              <a:rPr lang="en-US" altLang="en-US"/>
              <a:t>As a reader, recognize these similarities or differences</a:t>
            </a:r>
          </a:p>
          <a:p>
            <a:pPr eaLnBrk="1" hangingPunct="1"/>
            <a:r>
              <a:rPr lang="en-US" altLang="en-US"/>
              <a:t>For comparisons, notice these words: </a:t>
            </a:r>
            <a:r>
              <a:rPr lang="en-US" altLang="en-US">
                <a:solidFill>
                  <a:schemeClr val="tx2"/>
                </a:solidFill>
              </a:rPr>
              <a:t>similarly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likewise</a:t>
            </a:r>
            <a:r>
              <a:rPr lang="en-US" altLang="en-US"/>
              <a:t>, </a:t>
            </a:r>
            <a:r>
              <a:rPr lang="en-US" altLang="en-US">
                <a:solidFill>
                  <a:schemeClr val="tx2"/>
                </a:solidFill>
              </a:rPr>
              <a:t>also</a:t>
            </a:r>
          </a:p>
          <a:p>
            <a:pPr eaLnBrk="1" hangingPunct="1"/>
            <a:r>
              <a:rPr lang="en-US" altLang="en-US"/>
              <a:t>For differences, notice these words: </a:t>
            </a:r>
            <a:r>
              <a:rPr lang="en-US" altLang="en-US">
                <a:solidFill>
                  <a:srgbClr val="C00000"/>
                </a:solidFill>
              </a:rPr>
              <a:t>however, in contrast, on the other hand, nevertheless </a:t>
            </a:r>
          </a:p>
        </p:txBody>
      </p:sp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276475"/>
            <a:ext cx="6553200" cy="508000"/>
          </a:xfrm>
        </p:spPr>
        <p:txBody>
          <a:bodyPr/>
          <a:lstStyle/>
          <a:p>
            <a:pPr eaLnBrk="1" hangingPunct="1"/>
            <a:r>
              <a:rPr lang="en-US" altLang="en-US"/>
              <a:t>Cause/Effect Pattern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2852738"/>
            <a:ext cx="7762875" cy="3773487"/>
          </a:xfrm>
        </p:spPr>
        <p:txBody>
          <a:bodyPr/>
          <a:lstStyle/>
          <a:p>
            <a:pPr eaLnBrk="1" hangingPunct="1"/>
            <a:r>
              <a:rPr lang="en-US" altLang="en-US"/>
              <a:t>Presents the reasons things happen (</a:t>
            </a:r>
            <a:r>
              <a:rPr lang="en-US" altLang="en-US">
                <a:solidFill>
                  <a:srgbClr val="C00000"/>
                </a:solidFill>
              </a:rPr>
              <a:t>causes</a:t>
            </a:r>
            <a:r>
              <a:rPr lang="en-US" altLang="en-US"/>
              <a:t>) and their results (</a:t>
            </a:r>
            <a:r>
              <a:rPr lang="en-US" altLang="en-US">
                <a:solidFill>
                  <a:srgbClr val="C00000"/>
                </a:solidFill>
              </a:rPr>
              <a:t>effects</a:t>
            </a:r>
            <a:r>
              <a:rPr lang="en-US" altLang="en-US"/>
              <a:t>)</a:t>
            </a:r>
          </a:p>
          <a:p>
            <a:pPr eaLnBrk="1" hangingPunct="1"/>
            <a:r>
              <a:rPr lang="en-US" altLang="en-US"/>
              <a:t>As a reader understand the cause and effect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cause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/>
              <a:t>notice these words: </a:t>
            </a:r>
            <a:r>
              <a:rPr lang="en-US" altLang="en-US">
                <a:solidFill>
                  <a:srgbClr val="C00000"/>
                </a:solidFill>
              </a:rPr>
              <a:t>causes, produces, leads to, results in</a:t>
            </a:r>
          </a:p>
          <a:p>
            <a:pPr eaLnBrk="1" hangingPunct="1"/>
            <a:r>
              <a:rPr lang="en-US" altLang="en-US"/>
              <a:t>For </a:t>
            </a:r>
            <a:r>
              <a:rPr lang="en-US" altLang="en-US">
                <a:solidFill>
                  <a:srgbClr val="C00000"/>
                </a:solidFill>
              </a:rPr>
              <a:t>effect</a:t>
            </a:r>
            <a:r>
              <a:rPr lang="en-US" altLang="en-US"/>
              <a:t> notice these words: </a:t>
            </a:r>
            <a:r>
              <a:rPr lang="en-US" altLang="en-US">
                <a:solidFill>
                  <a:srgbClr val="C00000"/>
                </a:solidFill>
              </a:rPr>
              <a:t>results from, was caused by, due to, consequently, therefore</a:t>
            </a:r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404664"/>
            <a:ext cx="6553200" cy="768350"/>
          </a:xfrm>
        </p:spPr>
        <p:txBody>
          <a:bodyPr/>
          <a:lstStyle/>
          <a:p>
            <a:pPr eaLnBrk="1" hangingPunct="1"/>
            <a:r>
              <a:rPr lang="en-US" altLang="en-US" dirty="0"/>
              <a:t>Keys to Success:</a:t>
            </a:r>
            <a:br>
              <a:rPr lang="en-US" altLang="en-US" dirty="0"/>
            </a:br>
            <a:r>
              <a:rPr lang="en-US" altLang="en-US" dirty="0"/>
              <a:t>Create Your Success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35150" y="1557338"/>
            <a:ext cx="7129463" cy="273526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/>
              <a:t>Your decisions and behavior create the future.  </a:t>
            </a:r>
          </a:p>
        </p:txBody>
      </p:sp>
      <p:graphicFrame>
        <p:nvGraphicFramePr>
          <p:cNvPr id="11674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927660"/>
              </p:ext>
            </p:extLst>
          </p:nvPr>
        </p:nvGraphicFramePr>
        <p:xfrm>
          <a:off x="0" y="0"/>
          <a:ext cx="1757815" cy="1789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Clip" r:id="rId4" imgW="1852943" imgH="1887648" progId="MS_ClipArt_Gallery.2">
                  <p:embed/>
                </p:oleObj>
              </mc:Choice>
              <mc:Fallback>
                <p:oleObj name="Clip" r:id="rId4" imgW="1852943" imgH="1887648" progId="MS_ClipArt_Gallery.2">
                  <p:embed/>
                  <p:pic>
                    <p:nvPicPr>
                      <p:cNvPr id="11674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7815" cy="1789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/>
          <p:nvPr/>
        </p:nvPicPr>
        <p:blipFill>
          <a:blip r:embed="rId6"/>
          <a:stretch>
            <a:fillRect/>
          </a:stretch>
        </p:blipFill>
        <p:spPr>
          <a:xfrm>
            <a:off x="3059832" y="2739748"/>
            <a:ext cx="3744416" cy="32544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204864"/>
            <a:ext cx="6553200" cy="508000"/>
          </a:xfrm>
        </p:spPr>
        <p:txBody>
          <a:bodyPr/>
          <a:lstStyle/>
          <a:p>
            <a:r>
              <a:rPr lang="en-US" dirty="0"/>
              <a:t>Visual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3212976"/>
            <a:ext cx="7643812" cy="3312070"/>
          </a:xfrm>
        </p:spPr>
        <p:txBody>
          <a:bodyPr/>
          <a:lstStyle/>
          <a:p>
            <a:r>
              <a:rPr lang="en-US" dirty="0"/>
              <a:t>Make a visual image or video of what you are learning.</a:t>
            </a:r>
          </a:p>
          <a:p>
            <a:r>
              <a:rPr lang="en-US" dirty="0"/>
              <a:t>Use color to highlight important points.</a:t>
            </a:r>
          </a:p>
          <a:p>
            <a:r>
              <a:rPr lang="en-US" dirty="0"/>
              <a:t>Use mind maps to summarize information.</a:t>
            </a:r>
          </a:p>
          <a:p>
            <a:r>
              <a:rPr lang="en-US" dirty="0"/>
              <a:t>Pay attention to pictures, graphs, charts.</a:t>
            </a:r>
          </a:p>
          <a:p>
            <a:r>
              <a:rPr lang="en-US" dirty="0"/>
              <a:t>Use YouTube to explain difficult concepts.</a:t>
            </a:r>
          </a:p>
        </p:txBody>
      </p:sp>
      <p:pic>
        <p:nvPicPr>
          <p:cNvPr id="4" name="Picture 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529"/>
            <a:ext cx="2794749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05737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141663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/>
              <a:t>Exercises:</a:t>
            </a:r>
            <a:br>
              <a:rPr lang="en-US" altLang="en-US"/>
            </a:br>
            <a:r>
              <a:rPr lang="en-US" altLang="en-US"/>
              <a:t>Check Your Textbook Reading skills</a:t>
            </a:r>
            <a:br>
              <a:rPr lang="en-US" altLang="en-US"/>
            </a:br>
            <a:br>
              <a:rPr lang="en-US" altLang="en-US"/>
            </a:br>
            <a:r>
              <a:rPr lang="en-US" altLang="en-US"/>
              <a:t>Scenarios</a:t>
            </a:r>
          </a:p>
        </p:txBody>
      </p:sp>
      <p:graphicFrame>
        <p:nvGraphicFramePr>
          <p:cNvPr id="118787" name="Object 3"/>
          <p:cNvGraphicFramePr>
            <a:graphicFrameLocks noChangeAspect="1"/>
          </p:cNvGraphicFramePr>
          <p:nvPr/>
        </p:nvGraphicFramePr>
        <p:xfrm>
          <a:off x="5715000" y="3886200"/>
          <a:ext cx="2608263" cy="206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lip" r:id="rId3" imgW="1813255" imgH="1437437" progId="MS_ClipArt_Gallery.2">
                  <p:embed/>
                </p:oleObj>
              </mc:Choice>
              <mc:Fallback>
                <p:oleObj name="Clip" r:id="rId3" imgW="1813255" imgH="1437437" progId="MS_ClipArt_Gallery.2">
                  <p:embed/>
                  <p:pic>
                    <p:nvPicPr>
                      <p:cNvPr id="1187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886200"/>
                        <a:ext cx="2608263" cy="2066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553200" cy="508000"/>
          </a:xfrm>
        </p:spPr>
        <p:txBody>
          <a:bodyPr/>
          <a:lstStyle/>
          <a:p>
            <a:r>
              <a:rPr lang="en-US" dirty="0"/>
              <a:t>Auditory: learning through listening and talking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195" y="4077072"/>
            <a:ext cx="7643812" cy="237626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 auditory strategies to reinforce visual learning.  </a:t>
            </a:r>
          </a:p>
        </p:txBody>
      </p:sp>
      <p:pic>
        <p:nvPicPr>
          <p:cNvPr id="4" name="Picture 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611"/>
            <a:ext cx="3381848" cy="217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574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4">
      <a:dk1>
        <a:srgbClr val="111111"/>
      </a:dk1>
      <a:lt1>
        <a:srgbClr val="FFFFFF"/>
      </a:lt1>
      <a:dk2>
        <a:srgbClr val="000000"/>
      </a:dk2>
      <a:lt2>
        <a:srgbClr val="800000"/>
      </a:lt2>
      <a:accent1>
        <a:srgbClr val="996633"/>
      </a:accent1>
      <a:accent2>
        <a:srgbClr val="663300"/>
      </a:accent2>
      <a:accent3>
        <a:srgbClr val="FFFFFF"/>
      </a:accent3>
      <a:accent4>
        <a:srgbClr val="0D0D0D"/>
      </a:accent4>
      <a:accent5>
        <a:srgbClr val="CAB8AD"/>
      </a:accent5>
      <a:accent6>
        <a:srgbClr val="5C2D00"/>
      </a:accent6>
      <a:hlink>
        <a:srgbClr val="FFCC9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CC66"/>
        </a:accent1>
        <a:accent2>
          <a:srgbClr val="996600"/>
        </a:accent2>
        <a:accent3>
          <a:srgbClr val="FFFFFF"/>
        </a:accent3>
        <a:accent4>
          <a:srgbClr val="0D0D0D"/>
        </a:accent4>
        <a:accent5>
          <a:srgbClr val="FFE2B8"/>
        </a:accent5>
        <a:accent6>
          <a:srgbClr val="8A5C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FF9966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FFCAB8"/>
        </a:accent5>
        <a:accent6>
          <a:srgbClr val="5C2D00"/>
        </a:accent6>
        <a:hlink>
          <a:srgbClr val="FF9933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996633"/>
        </a:accent1>
        <a:accent2>
          <a:srgbClr val="663300"/>
        </a:accent2>
        <a:accent3>
          <a:srgbClr val="FFFFFF"/>
        </a:accent3>
        <a:accent4>
          <a:srgbClr val="0D0D0D"/>
        </a:accent4>
        <a:accent5>
          <a:srgbClr val="CAB8AD"/>
        </a:accent5>
        <a:accent6>
          <a:srgbClr val="5C2D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1528</TotalTime>
  <Words>1727</Words>
  <Application>Microsoft Office PowerPoint</Application>
  <PresentationFormat>On-screen Show (4:3)</PresentationFormat>
  <Paragraphs>309</Paragraphs>
  <Slides>80</Slides>
  <Notes>4</Notes>
  <HiddenSlides>1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80</vt:i4>
      </vt:variant>
    </vt:vector>
  </HeadingPairs>
  <TitlesOfParts>
    <vt:vector size="89" baseType="lpstr">
      <vt:lpstr>Arial</vt:lpstr>
      <vt:lpstr>Arial Black</vt:lpstr>
      <vt:lpstr>Book Antiqua</vt:lpstr>
      <vt:lpstr>Impact</vt:lpstr>
      <vt:lpstr>Monotype Sorts</vt:lpstr>
      <vt:lpstr>Tahoma</vt:lpstr>
      <vt:lpstr>Times New Roman</vt:lpstr>
      <vt:lpstr>template</vt:lpstr>
      <vt:lpstr>Clip</vt:lpstr>
      <vt:lpstr>Using Brain Science to Improve Study Skills    </vt:lpstr>
      <vt:lpstr>Brain Science and Practical Learning Strategies</vt:lpstr>
      <vt:lpstr>New discoveries are disproving traditional theories:</vt:lpstr>
      <vt:lpstr>What’s New?</vt:lpstr>
      <vt:lpstr>Multisensory Integration</vt:lpstr>
      <vt:lpstr>All the senses work together as a team to store information in long-term memory.  What senses can you use to remember?</vt:lpstr>
      <vt:lpstr>Visual: learning through reading, observing, or seeing things. </vt:lpstr>
      <vt:lpstr>Visual Examples</vt:lpstr>
      <vt:lpstr>Auditory: learning through listening and talking</vt:lpstr>
      <vt:lpstr>Auditory Examples</vt:lpstr>
      <vt:lpstr>PowerPoint Presentation</vt:lpstr>
      <vt:lpstr>Tactile Examples</vt:lpstr>
      <vt:lpstr> Kinesthetic: learning through movement</vt:lpstr>
      <vt:lpstr>Kinesthetic Examples</vt:lpstr>
      <vt:lpstr>Olfactory: learning by smell </vt:lpstr>
      <vt:lpstr>Olfactory Examples</vt:lpstr>
      <vt:lpstr>Gustatory: learning through taste</vt:lpstr>
      <vt:lpstr>Gustatory Examples</vt:lpstr>
      <vt:lpstr>Use all of your senses to remember.</vt:lpstr>
      <vt:lpstr>Read to Remember</vt:lpstr>
      <vt:lpstr>SQ4R A shortcut to college reading</vt:lpstr>
      <vt:lpstr>Read once Instead of Re-reading.  Recite for memory improvement.</vt:lpstr>
      <vt:lpstr>Step 1  Survey Question</vt:lpstr>
      <vt:lpstr>Why?</vt:lpstr>
      <vt:lpstr>How?</vt:lpstr>
      <vt:lpstr>Survey</vt:lpstr>
      <vt:lpstr>Question</vt:lpstr>
      <vt:lpstr>Keeps you awake</vt:lpstr>
      <vt:lpstr>Become an Active Reader</vt:lpstr>
      <vt:lpstr>Exercise: Surveying and Questioning a Chapter </vt:lpstr>
      <vt:lpstr>Step 2</vt:lpstr>
      <vt:lpstr>This step is most important for    Memory</vt:lpstr>
      <vt:lpstr>How?</vt:lpstr>
      <vt:lpstr>Underline or highlight the idea if it is important.</vt:lpstr>
      <vt:lpstr>When reading is tough</vt:lpstr>
      <vt:lpstr>Use 3X5 cards to learn new words.  </vt:lpstr>
      <vt:lpstr>Recite</vt:lpstr>
      <vt:lpstr>Step 3</vt:lpstr>
      <vt:lpstr>Why?</vt:lpstr>
      <vt:lpstr>When?</vt:lpstr>
      <vt:lpstr>How to Review</vt:lpstr>
      <vt:lpstr>Reflection is the creative step.</vt:lpstr>
      <vt:lpstr>Reflection</vt:lpstr>
      <vt:lpstr>A step beyond memorization is  Wisdom </vt:lpstr>
      <vt:lpstr>Sum:SQ4R</vt:lpstr>
      <vt:lpstr>Succeeding in Math</vt:lpstr>
      <vt:lpstr>Why study math?</vt:lpstr>
      <vt:lpstr>Reading a Math Text</vt:lpstr>
      <vt:lpstr>Tips for Math Success</vt:lpstr>
      <vt:lpstr>Think Positively</vt:lpstr>
      <vt:lpstr>Internal Locus of Control</vt:lpstr>
      <vt:lpstr>Increase Motivation</vt:lpstr>
      <vt:lpstr>Prepare Adequately</vt:lpstr>
      <vt:lpstr>My goal: Earn an A or B</vt:lpstr>
      <vt:lpstr>Math Is a Priority</vt:lpstr>
      <vt:lpstr>Review</vt:lpstr>
      <vt:lpstr>Use a Study Group</vt:lpstr>
      <vt:lpstr>Ask Questions in Class</vt:lpstr>
      <vt:lpstr>Use Multi-Sensory Techniques</vt:lpstr>
      <vt:lpstr>Online Reading Strategies</vt:lpstr>
      <vt:lpstr>What to do if the reading goes in one ear and out the other.</vt:lpstr>
      <vt:lpstr>What to do if the reading goes in one ear and out the other?</vt:lpstr>
      <vt:lpstr>Guidelines for Marking a Text</vt:lpstr>
      <vt:lpstr>A Mind Map for Marking a Text</vt:lpstr>
      <vt:lpstr>Marking</vt:lpstr>
      <vt:lpstr>Marking</vt:lpstr>
      <vt:lpstr>Marking</vt:lpstr>
      <vt:lpstr>Marking</vt:lpstr>
      <vt:lpstr>More Ideas on Text Marking</vt:lpstr>
      <vt:lpstr>Group Activity: Make a Mind Map  Use How Does the Memory Work? </vt:lpstr>
      <vt:lpstr>An Example of a Mind Map</vt:lpstr>
      <vt:lpstr>Patterns of Organization are Keys to Understanding the Main Idea:</vt:lpstr>
      <vt:lpstr>Understanding the main ideas=  Success on tests</vt:lpstr>
      <vt:lpstr>The Listing Pattern Presents a List of Items</vt:lpstr>
      <vt:lpstr>Sequence Pattern</vt:lpstr>
      <vt:lpstr>Definition Pattern</vt:lpstr>
      <vt:lpstr>Comparison/Contrast Pattern</vt:lpstr>
      <vt:lpstr>Cause/Effect Pattern</vt:lpstr>
      <vt:lpstr>Keys to Success: Create Your Success</vt:lpstr>
      <vt:lpstr>Exercises: Check Your Textbook Reading skills  Scenarios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-</dc:creator>
  <cp:lastModifiedBy>Marsha Fralick</cp:lastModifiedBy>
  <cp:revision>53</cp:revision>
  <dcterms:created xsi:type="dcterms:W3CDTF">2006-02-02T11:24:42Z</dcterms:created>
  <dcterms:modified xsi:type="dcterms:W3CDTF">2017-12-17T19:04:38Z</dcterms:modified>
</cp:coreProperties>
</file>